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 id="2147483656" r:id="rId2"/>
  </p:sldMasterIdLst>
  <p:notesMasterIdLst>
    <p:notesMasterId r:id="rId98"/>
  </p:notesMasterIdLst>
  <p:sldIdLst>
    <p:sldId id="383" r:id="rId3"/>
    <p:sldId id="384" r:id="rId4"/>
    <p:sldId id="377" r:id="rId5"/>
    <p:sldId id="329" r:id="rId6"/>
    <p:sldId id="335" r:id="rId7"/>
    <p:sldId id="333" r:id="rId8"/>
    <p:sldId id="328" r:id="rId9"/>
    <p:sldId id="332" r:id="rId10"/>
    <p:sldId id="330" r:id="rId11"/>
    <p:sldId id="381" r:id="rId12"/>
    <p:sldId id="382" r:id="rId13"/>
    <p:sldId id="420" r:id="rId14"/>
    <p:sldId id="380" r:id="rId15"/>
    <p:sldId id="422" r:id="rId16"/>
    <p:sldId id="256" r:id="rId17"/>
    <p:sldId id="258" r:id="rId18"/>
    <p:sldId id="259" r:id="rId19"/>
    <p:sldId id="267" r:id="rId20"/>
    <p:sldId id="268" r:id="rId21"/>
    <p:sldId id="269" r:id="rId22"/>
    <p:sldId id="270" r:id="rId23"/>
    <p:sldId id="271" r:id="rId24"/>
    <p:sldId id="272" r:id="rId25"/>
    <p:sldId id="273" r:id="rId26"/>
    <p:sldId id="275" r:id="rId27"/>
    <p:sldId id="276" r:id="rId28"/>
    <p:sldId id="278" r:id="rId29"/>
    <p:sldId id="279" r:id="rId30"/>
    <p:sldId id="282" r:id="rId31"/>
    <p:sldId id="283" r:id="rId32"/>
    <p:sldId id="284" r:id="rId33"/>
    <p:sldId id="285" r:id="rId34"/>
    <p:sldId id="286" r:id="rId35"/>
    <p:sldId id="288" r:id="rId36"/>
    <p:sldId id="289" r:id="rId37"/>
    <p:sldId id="290" r:id="rId38"/>
    <p:sldId id="291" r:id="rId39"/>
    <p:sldId id="292" r:id="rId40"/>
    <p:sldId id="294" r:id="rId41"/>
    <p:sldId id="295" r:id="rId42"/>
    <p:sldId id="296" r:id="rId43"/>
    <p:sldId id="297" r:id="rId44"/>
    <p:sldId id="298" r:id="rId45"/>
    <p:sldId id="301" r:id="rId46"/>
    <p:sldId id="302" r:id="rId47"/>
    <p:sldId id="303" r:id="rId48"/>
    <p:sldId id="304" r:id="rId49"/>
    <p:sldId id="305" r:id="rId50"/>
    <p:sldId id="306" r:id="rId51"/>
    <p:sldId id="421" r:id="rId52"/>
    <p:sldId id="307" r:id="rId53"/>
    <p:sldId id="385" r:id="rId54"/>
    <p:sldId id="311" r:id="rId55"/>
    <p:sldId id="312" r:id="rId56"/>
    <p:sldId id="313" r:id="rId57"/>
    <p:sldId id="314" r:id="rId58"/>
    <p:sldId id="319" r:id="rId59"/>
    <p:sldId id="320" r:id="rId60"/>
    <p:sldId id="321" r:id="rId61"/>
    <p:sldId id="322" r:id="rId62"/>
    <p:sldId id="323" r:id="rId63"/>
    <p:sldId id="324" r:id="rId64"/>
    <p:sldId id="325" r:id="rId65"/>
    <p:sldId id="419" r:id="rId66"/>
    <p:sldId id="417" r:id="rId67"/>
    <p:sldId id="386" r:id="rId68"/>
    <p:sldId id="387" r:id="rId69"/>
    <p:sldId id="388" r:id="rId70"/>
    <p:sldId id="389" r:id="rId71"/>
    <p:sldId id="390" r:id="rId72"/>
    <p:sldId id="391" r:id="rId73"/>
    <p:sldId id="392" r:id="rId74"/>
    <p:sldId id="393" r:id="rId75"/>
    <p:sldId id="394" r:id="rId76"/>
    <p:sldId id="395" r:id="rId77"/>
    <p:sldId id="396" r:id="rId78"/>
    <p:sldId id="397" r:id="rId79"/>
    <p:sldId id="398" r:id="rId80"/>
    <p:sldId id="399" r:id="rId81"/>
    <p:sldId id="400" r:id="rId82"/>
    <p:sldId id="401" r:id="rId83"/>
    <p:sldId id="402" r:id="rId84"/>
    <p:sldId id="404" r:id="rId85"/>
    <p:sldId id="405" r:id="rId86"/>
    <p:sldId id="406" r:id="rId87"/>
    <p:sldId id="407" r:id="rId88"/>
    <p:sldId id="408" r:id="rId89"/>
    <p:sldId id="409" r:id="rId90"/>
    <p:sldId id="410" r:id="rId91"/>
    <p:sldId id="411" r:id="rId92"/>
    <p:sldId id="412" r:id="rId93"/>
    <p:sldId id="413" r:id="rId94"/>
    <p:sldId id="414" r:id="rId95"/>
    <p:sldId id="415" r:id="rId96"/>
    <p:sldId id="416" r:id="rId97"/>
  </p:sldIdLst>
  <p:sldSz cx="9144000" cy="6858000" type="screen4x3"/>
  <p:notesSz cx="6888163" cy="1002188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snapToGrid="0">
      <p:cViewPr varScale="1">
        <p:scale>
          <a:sx n="108" d="100"/>
          <a:sy n="108" d="100"/>
        </p:scale>
        <p:origin x="171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97" Type="http://schemas.openxmlformats.org/officeDocument/2006/relationships/slide" Target="slides/slide95.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2"/>
            <a:ext cx="2984870" cy="501094"/>
          </a:xfrm>
          <a:prstGeom prst="rect">
            <a:avLst/>
          </a:prstGeom>
          <a:noFill/>
          <a:ln>
            <a:noFill/>
          </a:ln>
        </p:spPr>
        <p:txBody>
          <a:bodyPr spcFirstLastPara="1" wrap="square" lIns="96609" tIns="96609" rIns="96609" bIns="96609" anchor="t" anchorCtr="0"/>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9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9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9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9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9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9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9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9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3901698" y="2"/>
            <a:ext cx="2984870" cy="501094"/>
          </a:xfrm>
          <a:prstGeom prst="rect">
            <a:avLst/>
          </a:prstGeom>
          <a:noFill/>
          <a:ln>
            <a:noFill/>
          </a:ln>
        </p:spPr>
        <p:txBody>
          <a:bodyPr spcFirstLastPara="1" wrap="square" lIns="96609" tIns="96609" rIns="96609" bIns="96609" anchor="t" anchorCtr="0"/>
          <a:lstStyle>
            <a:lvl1pPr marR="0" lvl="0" algn="r"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9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9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9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9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9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9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9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9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688817" y="4760399"/>
            <a:ext cx="5510530" cy="4509850"/>
          </a:xfrm>
          <a:prstGeom prst="rect">
            <a:avLst/>
          </a:prstGeom>
          <a:noFill/>
          <a:ln>
            <a:noFill/>
          </a:ln>
        </p:spPr>
        <p:txBody>
          <a:bodyPr spcFirstLastPara="1" wrap="square" lIns="96609" tIns="96609" rIns="96609" bIns="96609" anchor="t" anchorCtr="0"/>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9519055"/>
            <a:ext cx="2984870" cy="501094"/>
          </a:xfrm>
          <a:prstGeom prst="rect">
            <a:avLst/>
          </a:prstGeom>
          <a:noFill/>
          <a:ln>
            <a:noFill/>
          </a:ln>
        </p:spPr>
        <p:txBody>
          <a:bodyPr spcFirstLastPara="1" wrap="square" lIns="96609" tIns="96609" rIns="96609" bIns="96609" anchor="b" anchorCtr="0"/>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9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9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9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9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9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9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9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9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901698" y="9519055"/>
            <a:ext cx="2984870" cy="501094"/>
          </a:xfrm>
          <a:prstGeom prst="rect">
            <a:avLst/>
          </a:prstGeom>
          <a:noFill/>
          <a:ln>
            <a:noFill/>
          </a:ln>
        </p:spPr>
        <p:txBody>
          <a:bodyPr spcFirstLastPara="1" wrap="square" lIns="96609" tIns="48291" rIns="96609" bIns="48291" anchor="b" anchorCtr="0">
            <a:noAutofit/>
          </a:bodyPr>
          <a:lstStyle/>
          <a:p>
            <a:pPr algn="r"/>
            <a:fld id="{00000000-1234-1234-1234-123412341234}" type="slidenum">
              <a:rPr lang="en-GB" sz="1300" smtClean="0">
                <a:solidFill>
                  <a:schemeClr val="dk1"/>
                </a:solidFill>
                <a:latin typeface="Calibri"/>
                <a:ea typeface="Calibri"/>
                <a:cs typeface="Calibri"/>
                <a:sym typeface="Calibri"/>
              </a:rPr>
              <a:pPr algn="r"/>
              <a:t>‹#›</a:t>
            </a:fld>
            <a:endParaRPr lang="en-GB"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7046389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7" name="Shape 57"/>
          <p:cNvSpPr txBox="1">
            <a:spLocks noGrp="1"/>
          </p:cNvSpPr>
          <p:nvPr>
            <p:ph type="body" idx="1"/>
          </p:nvPr>
        </p:nvSpPr>
        <p:spPr>
          <a:xfrm>
            <a:off x="688817" y="4760399"/>
            <a:ext cx="5510530" cy="4509850"/>
          </a:xfrm>
          <a:prstGeom prst="rect">
            <a:avLst/>
          </a:prstGeom>
          <a:noFill/>
          <a:ln>
            <a:noFill/>
          </a:ln>
        </p:spPr>
        <p:txBody>
          <a:bodyPr spcFirstLastPara="1" wrap="square" lIns="96609" tIns="48291" rIns="96609" bIns="48291" anchor="t" anchorCtr="0">
            <a:noAutofit/>
          </a:bodyPr>
          <a:lstStyle/>
          <a:p>
            <a:pPr marL="0" indent="0">
              <a:spcBef>
                <a:spcPts val="0"/>
              </a:spcBef>
            </a:pPr>
            <a:endParaRPr sz="1300"/>
          </a:p>
        </p:txBody>
      </p:sp>
      <p:sp>
        <p:nvSpPr>
          <p:cNvPr id="58" name="Shape 58"/>
          <p:cNvSpPr txBox="1">
            <a:spLocks noGrp="1"/>
          </p:cNvSpPr>
          <p:nvPr>
            <p:ph type="sldNum" idx="12"/>
          </p:nvPr>
        </p:nvSpPr>
        <p:spPr>
          <a:xfrm>
            <a:off x="3901698" y="9519055"/>
            <a:ext cx="2984870" cy="501094"/>
          </a:xfrm>
          <a:prstGeom prst="rect">
            <a:avLst/>
          </a:prstGeom>
          <a:noFill/>
          <a:ln>
            <a:noFill/>
          </a:ln>
        </p:spPr>
        <p:txBody>
          <a:bodyPr spcFirstLastPara="1" wrap="square" lIns="96609" tIns="48291" rIns="96609" bIns="48291" anchor="b" anchorCtr="0">
            <a:noAutofit/>
          </a:bodyPr>
          <a:lstStyle/>
          <a:p>
            <a:pPr algn="r"/>
            <a:fld id="{00000000-1234-1234-1234-123412341234}" type="slidenum">
              <a:rPr lang="en-GB" sz="1300">
                <a:solidFill>
                  <a:schemeClr val="dk1"/>
                </a:solidFill>
                <a:latin typeface="Calibri"/>
                <a:ea typeface="Calibri"/>
                <a:cs typeface="Calibri"/>
                <a:sym typeface="Calibri"/>
              </a:rPr>
              <a:pPr algn="r"/>
              <a:t>15</a:t>
            </a:fld>
            <a:endParaRPr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52846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9" name="Shape 199"/>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00" name="Shape 200"/>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24</a:t>
            </a:fld>
            <a:endParaRPr/>
          </a:p>
        </p:txBody>
      </p:sp>
    </p:spTree>
    <p:extLst>
      <p:ext uri="{BB962C8B-B14F-4D97-AF65-F5344CB8AC3E}">
        <p14:creationId xmlns:p14="http://schemas.microsoft.com/office/powerpoint/2010/main" val="2612961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Shape 214"/>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5" name="Shape 215"/>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16" name="Shape 216"/>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25</a:t>
            </a:fld>
            <a:endParaRPr/>
          </a:p>
        </p:txBody>
      </p:sp>
    </p:spTree>
    <p:extLst>
      <p:ext uri="{BB962C8B-B14F-4D97-AF65-F5344CB8AC3E}">
        <p14:creationId xmlns:p14="http://schemas.microsoft.com/office/powerpoint/2010/main" val="3796591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Shape 221"/>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2" name="Shape 222"/>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23" name="Shape 223"/>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26</a:t>
            </a:fld>
            <a:endParaRPr/>
          </a:p>
        </p:txBody>
      </p:sp>
    </p:spTree>
    <p:extLst>
      <p:ext uri="{BB962C8B-B14F-4D97-AF65-F5344CB8AC3E}">
        <p14:creationId xmlns:p14="http://schemas.microsoft.com/office/powerpoint/2010/main" val="199677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Shape 236"/>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7" name="Shape 237"/>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38" name="Shape 238"/>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27</a:t>
            </a:fld>
            <a:endParaRPr/>
          </a:p>
        </p:txBody>
      </p:sp>
    </p:spTree>
    <p:extLst>
      <p:ext uri="{BB962C8B-B14F-4D97-AF65-F5344CB8AC3E}">
        <p14:creationId xmlns:p14="http://schemas.microsoft.com/office/powerpoint/2010/main" val="3482389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Shape 243"/>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4" name="Shape 244"/>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45" name="Shape 245"/>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28</a:t>
            </a:fld>
            <a:endParaRPr/>
          </a:p>
        </p:txBody>
      </p:sp>
    </p:spTree>
    <p:extLst>
      <p:ext uri="{BB962C8B-B14F-4D97-AF65-F5344CB8AC3E}">
        <p14:creationId xmlns:p14="http://schemas.microsoft.com/office/powerpoint/2010/main" val="2419820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1" name="Shape 271"/>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72" name="Shape 272"/>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29</a:t>
            </a:fld>
            <a:endParaRPr/>
          </a:p>
        </p:txBody>
      </p:sp>
    </p:spTree>
    <p:extLst>
      <p:ext uri="{BB962C8B-B14F-4D97-AF65-F5344CB8AC3E}">
        <p14:creationId xmlns:p14="http://schemas.microsoft.com/office/powerpoint/2010/main" val="16051026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Shape 277"/>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8" name="Shape 278"/>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79" name="Shape 279"/>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30</a:t>
            </a:fld>
            <a:endParaRPr/>
          </a:p>
        </p:txBody>
      </p:sp>
    </p:spTree>
    <p:extLst>
      <p:ext uri="{BB962C8B-B14F-4D97-AF65-F5344CB8AC3E}">
        <p14:creationId xmlns:p14="http://schemas.microsoft.com/office/powerpoint/2010/main" val="14090949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Shape 285"/>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6" name="Shape 286"/>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87" name="Shape 287"/>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31</a:t>
            </a:fld>
            <a:endParaRPr/>
          </a:p>
        </p:txBody>
      </p:sp>
    </p:spTree>
    <p:extLst>
      <p:ext uri="{BB962C8B-B14F-4D97-AF65-F5344CB8AC3E}">
        <p14:creationId xmlns:p14="http://schemas.microsoft.com/office/powerpoint/2010/main" val="16425596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Shape 292"/>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3" name="Shape 293"/>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94" name="Shape 294"/>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32</a:t>
            </a:fld>
            <a:endParaRPr/>
          </a:p>
        </p:txBody>
      </p:sp>
    </p:spTree>
    <p:extLst>
      <p:ext uri="{BB962C8B-B14F-4D97-AF65-F5344CB8AC3E}">
        <p14:creationId xmlns:p14="http://schemas.microsoft.com/office/powerpoint/2010/main" val="823082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Shape 299"/>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0" name="Shape 300"/>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01" name="Shape 301"/>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33</a:t>
            </a:fld>
            <a:endParaRPr/>
          </a:p>
        </p:txBody>
      </p:sp>
    </p:spTree>
    <p:extLst>
      <p:ext uri="{BB962C8B-B14F-4D97-AF65-F5344CB8AC3E}">
        <p14:creationId xmlns:p14="http://schemas.microsoft.com/office/powerpoint/2010/main" val="148425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78" name="Shape 78"/>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16</a:t>
            </a:fld>
            <a:endParaRPr/>
          </a:p>
        </p:txBody>
      </p:sp>
    </p:spTree>
    <p:extLst>
      <p:ext uri="{BB962C8B-B14F-4D97-AF65-F5344CB8AC3E}">
        <p14:creationId xmlns:p14="http://schemas.microsoft.com/office/powerpoint/2010/main" val="24204500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Shape 313"/>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4" name="Shape 314"/>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15" name="Shape 315"/>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34</a:t>
            </a:fld>
            <a:endParaRPr/>
          </a:p>
        </p:txBody>
      </p:sp>
    </p:spTree>
    <p:extLst>
      <p:ext uri="{BB962C8B-B14F-4D97-AF65-F5344CB8AC3E}">
        <p14:creationId xmlns:p14="http://schemas.microsoft.com/office/powerpoint/2010/main" val="24079151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Shape 320"/>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1" name="Shape 321"/>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22" name="Shape 322"/>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35</a:t>
            </a:fld>
            <a:endParaRPr/>
          </a:p>
        </p:txBody>
      </p:sp>
    </p:spTree>
    <p:extLst>
      <p:ext uri="{BB962C8B-B14F-4D97-AF65-F5344CB8AC3E}">
        <p14:creationId xmlns:p14="http://schemas.microsoft.com/office/powerpoint/2010/main" val="39157578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Shape 327"/>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8" name="Shape 328"/>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29" name="Shape 329"/>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36</a:t>
            </a:fld>
            <a:endParaRPr/>
          </a:p>
        </p:txBody>
      </p:sp>
    </p:spTree>
    <p:extLst>
      <p:ext uri="{BB962C8B-B14F-4D97-AF65-F5344CB8AC3E}">
        <p14:creationId xmlns:p14="http://schemas.microsoft.com/office/powerpoint/2010/main" val="15319130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Shape 334"/>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5" name="Shape 335"/>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36" name="Shape 336"/>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37</a:t>
            </a:fld>
            <a:endParaRPr/>
          </a:p>
        </p:txBody>
      </p:sp>
    </p:spTree>
    <p:extLst>
      <p:ext uri="{BB962C8B-B14F-4D97-AF65-F5344CB8AC3E}">
        <p14:creationId xmlns:p14="http://schemas.microsoft.com/office/powerpoint/2010/main" val="27227169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Shape 341"/>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2" name="Shape 342"/>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43" name="Shape 343"/>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38</a:t>
            </a:fld>
            <a:endParaRPr/>
          </a:p>
        </p:txBody>
      </p:sp>
    </p:spTree>
    <p:extLst>
      <p:ext uri="{BB962C8B-B14F-4D97-AF65-F5344CB8AC3E}">
        <p14:creationId xmlns:p14="http://schemas.microsoft.com/office/powerpoint/2010/main" val="2681461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Shape 355"/>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6" name="Shape 356"/>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57" name="Shape 357"/>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39</a:t>
            </a:fld>
            <a:endParaRPr/>
          </a:p>
        </p:txBody>
      </p:sp>
    </p:spTree>
    <p:extLst>
      <p:ext uri="{BB962C8B-B14F-4D97-AF65-F5344CB8AC3E}">
        <p14:creationId xmlns:p14="http://schemas.microsoft.com/office/powerpoint/2010/main" val="906859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Shape 362"/>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3" name="Shape 363"/>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64" name="Shape 364"/>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40</a:t>
            </a:fld>
            <a:endParaRPr/>
          </a:p>
        </p:txBody>
      </p:sp>
    </p:spTree>
    <p:extLst>
      <p:ext uri="{BB962C8B-B14F-4D97-AF65-F5344CB8AC3E}">
        <p14:creationId xmlns:p14="http://schemas.microsoft.com/office/powerpoint/2010/main" val="25936645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Shape 369"/>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0" name="Shape 370"/>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71" name="Shape 371"/>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41</a:t>
            </a:fld>
            <a:endParaRPr/>
          </a:p>
        </p:txBody>
      </p:sp>
    </p:spTree>
    <p:extLst>
      <p:ext uri="{BB962C8B-B14F-4D97-AF65-F5344CB8AC3E}">
        <p14:creationId xmlns:p14="http://schemas.microsoft.com/office/powerpoint/2010/main" val="14125247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Shape 376"/>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7" name="Shape 377"/>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78" name="Shape 378"/>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42</a:t>
            </a:fld>
            <a:endParaRPr/>
          </a:p>
        </p:txBody>
      </p:sp>
    </p:spTree>
    <p:extLst>
      <p:ext uri="{BB962C8B-B14F-4D97-AF65-F5344CB8AC3E}">
        <p14:creationId xmlns:p14="http://schemas.microsoft.com/office/powerpoint/2010/main" val="7824099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Shape 383"/>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4" name="Shape 384"/>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85" name="Shape 385"/>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43</a:t>
            </a:fld>
            <a:endParaRPr/>
          </a:p>
        </p:txBody>
      </p:sp>
    </p:spTree>
    <p:extLst>
      <p:ext uri="{BB962C8B-B14F-4D97-AF65-F5344CB8AC3E}">
        <p14:creationId xmlns:p14="http://schemas.microsoft.com/office/powerpoint/2010/main" val="1297072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86" name="Shape 86"/>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17</a:t>
            </a:fld>
            <a:endParaRPr/>
          </a:p>
        </p:txBody>
      </p:sp>
    </p:spTree>
    <p:extLst>
      <p:ext uri="{BB962C8B-B14F-4D97-AF65-F5344CB8AC3E}">
        <p14:creationId xmlns:p14="http://schemas.microsoft.com/office/powerpoint/2010/main" val="24624322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Shape 404"/>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5" name="Shape 405"/>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06" name="Shape 406"/>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44</a:t>
            </a:fld>
            <a:endParaRPr/>
          </a:p>
        </p:txBody>
      </p:sp>
    </p:spTree>
    <p:extLst>
      <p:ext uri="{BB962C8B-B14F-4D97-AF65-F5344CB8AC3E}">
        <p14:creationId xmlns:p14="http://schemas.microsoft.com/office/powerpoint/2010/main" val="39988867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Shape 411"/>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2" name="Shape 412"/>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13" name="Shape 413"/>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45</a:t>
            </a:fld>
            <a:endParaRPr/>
          </a:p>
        </p:txBody>
      </p:sp>
    </p:spTree>
    <p:extLst>
      <p:ext uri="{BB962C8B-B14F-4D97-AF65-F5344CB8AC3E}">
        <p14:creationId xmlns:p14="http://schemas.microsoft.com/office/powerpoint/2010/main" val="32440956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Shape 418"/>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9" name="Shape 419"/>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20" name="Shape 420"/>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46</a:t>
            </a:fld>
            <a:endParaRPr/>
          </a:p>
        </p:txBody>
      </p:sp>
    </p:spTree>
    <p:extLst>
      <p:ext uri="{BB962C8B-B14F-4D97-AF65-F5344CB8AC3E}">
        <p14:creationId xmlns:p14="http://schemas.microsoft.com/office/powerpoint/2010/main" val="8899878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Shape 425"/>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26" name="Shape 426"/>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27" name="Shape 427"/>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47</a:t>
            </a:fld>
            <a:endParaRPr/>
          </a:p>
        </p:txBody>
      </p:sp>
    </p:spTree>
    <p:extLst>
      <p:ext uri="{BB962C8B-B14F-4D97-AF65-F5344CB8AC3E}">
        <p14:creationId xmlns:p14="http://schemas.microsoft.com/office/powerpoint/2010/main" val="11928815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Shape 432"/>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3" name="Shape 433"/>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34" name="Shape 434"/>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48</a:t>
            </a:fld>
            <a:endParaRPr/>
          </a:p>
        </p:txBody>
      </p:sp>
    </p:spTree>
    <p:extLst>
      <p:ext uri="{BB962C8B-B14F-4D97-AF65-F5344CB8AC3E}">
        <p14:creationId xmlns:p14="http://schemas.microsoft.com/office/powerpoint/2010/main" val="21857454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Shape 440"/>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1" name="Shape 441"/>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42" name="Shape 442"/>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49</a:t>
            </a:fld>
            <a:endParaRPr/>
          </a:p>
        </p:txBody>
      </p:sp>
    </p:spTree>
    <p:extLst>
      <p:ext uri="{BB962C8B-B14F-4D97-AF65-F5344CB8AC3E}">
        <p14:creationId xmlns:p14="http://schemas.microsoft.com/office/powerpoint/2010/main" val="9740756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Shape 447"/>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8" name="Shape 448"/>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49" name="Shape 449"/>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51</a:t>
            </a:fld>
            <a:endParaRPr/>
          </a:p>
        </p:txBody>
      </p:sp>
    </p:spTree>
    <p:extLst>
      <p:ext uri="{BB962C8B-B14F-4D97-AF65-F5344CB8AC3E}">
        <p14:creationId xmlns:p14="http://schemas.microsoft.com/office/powerpoint/2010/main" val="32454968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
        <p:cNvGrpSpPr/>
        <p:nvPr/>
      </p:nvGrpSpPr>
      <p:grpSpPr>
        <a:xfrm>
          <a:off x="0" y="0"/>
          <a:ext cx="0" cy="0"/>
          <a:chOff x="0" y="0"/>
          <a:chExt cx="0" cy="0"/>
        </a:xfrm>
      </p:grpSpPr>
      <p:sp>
        <p:nvSpPr>
          <p:cNvPr id="477" name="Shape 477"/>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78" name="Shape 478"/>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79" name="Shape 479"/>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52</a:t>
            </a:fld>
            <a:endParaRPr/>
          </a:p>
        </p:txBody>
      </p:sp>
    </p:spTree>
    <p:extLst>
      <p:ext uri="{BB962C8B-B14F-4D97-AF65-F5344CB8AC3E}">
        <p14:creationId xmlns:p14="http://schemas.microsoft.com/office/powerpoint/2010/main" val="54317890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
        <p:cNvGrpSpPr/>
        <p:nvPr/>
      </p:nvGrpSpPr>
      <p:grpSpPr>
        <a:xfrm>
          <a:off x="0" y="0"/>
          <a:ext cx="0" cy="0"/>
          <a:chOff x="0" y="0"/>
          <a:chExt cx="0" cy="0"/>
        </a:xfrm>
      </p:grpSpPr>
      <p:sp>
        <p:nvSpPr>
          <p:cNvPr id="477" name="Shape 477"/>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78" name="Shape 478"/>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79" name="Shape 479"/>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53</a:t>
            </a:fld>
            <a:endParaRPr/>
          </a:p>
        </p:txBody>
      </p:sp>
    </p:spTree>
    <p:extLst>
      <p:ext uri="{BB962C8B-B14F-4D97-AF65-F5344CB8AC3E}">
        <p14:creationId xmlns:p14="http://schemas.microsoft.com/office/powerpoint/2010/main" val="7855459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Shape 484"/>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85" name="Shape 485"/>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86" name="Shape 486"/>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54</a:t>
            </a:fld>
            <a:endParaRPr/>
          </a:p>
        </p:txBody>
      </p:sp>
    </p:spTree>
    <p:extLst>
      <p:ext uri="{BB962C8B-B14F-4D97-AF65-F5344CB8AC3E}">
        <p14:creationId xmlns:p14="http://schemas.microsoft.com/office/powerpoint/2010/main" val="996713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153" name="Shape 153"/>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18</a:t>
            </a:fld>
            <a:endParaRPr/>
          </a:p>
        </p:txBody>
      </p:sp>
    </p:spTree>
    <p:extLst>
      <p:ext uri="{BB962C8B-B14F-4D97-AF65-F5344CB8AC3E}">
        <p14:creationId xmlns:p14="http://schemas.microsoft.com/office/powerpoint/2010/main" val="419350515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Shape 491"/>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2" name="Shape 492"/>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93" name="Shape 493"/>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55</a:t>
            </a:fld>
            <a:endParaRPr/>
          </a:p>
        </p:txBody>
      </p:sp>
    </p:spTree>
    <p:extLst>
      <p:ext uri="{BB962C8B-B14F-4D97-AF65-F5344CB8AC3E}">
        <p14:creationId xmlns:p14="http://schemas.microsoft.com/office/powerpoint/2010/main" val="427255113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Shape 498"/>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9" name="Shape 499"/>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00" name="Shape 500"/>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56</a:t>
            </a:fld>
            <a:endParaRPr/>
          </a:p>
        </p:txBody>
      </p:sp>
    </p:spTree>
    <p:extLst>
      <p:ext uri="{BB962C8B-B14F-4D97-AF65-F5344CB8AC3E}">
        <p14:creationId xmlns:p14="http://schemas.microsoft.com/office/powerpoint/2010/main" val="270538543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2"/>
        <p:cNvGrpSpPr/>
        <p:nvPr/>
      </p:nvGrpSpPr>
      <p:grpSpPr>
        <a:xfrm>
          <a:off x="0" y="0"/>
          <a:ext cx="0" cy="0"/>
          <a:chOff x="0" y="0"/>
          <a:chExt cx="0" cy="0"/>
        </a:xfrm>
      </p:grpSpPr>
      <p:sp>
        <p:nvSpPr>
          <p:cNvPr id="533" name="Shape 533"/>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4" name="Shape 534"/>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35" name="Shape 535"/>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57</a:t>
            </a:fld>
            <a:endParaRPr/>
          </a:p>
        </p:txBody>
      </p:sp>
    </p:spTree>
    <p:extLst>
      <p:ext uri="{BB962C8B-B14F-4D97-AF65-F5344CB8AC3E}">
        <p14:creationId xmlns:p14="http://schemas.microsoft.com/office/powerpoint/2010/main" val="201903827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Shape 540"/>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1" name="Shape 541"/>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42" name="Shape 542"/>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58</a:t>
            </a:fld>
            <a:endParaRPr/>
          </a:p>
        </p:txBody>
      </p:sp>
    </p:spTree>
    <p:extLst>
      <p:ext uri="{BB962C8B-B14F-4D97-AF65-F5344CB8AC3E}">
        <p14:creationId xmlns:p14="http://schemas.microsoft.com/office/powerpoint/2010/main" val="249226032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Shape 547"/>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8" name="Shape 548"/>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49" name="Shape 549"/>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59</a:t>
            </a:fld>
            <a:endParaRPr/>
          </a:p>
        </p:txBody>
      </p:sp>
    </p:spTree>
    <p:extLst>
      <p:ext uri="{BB962C8B-B14F-4D97-AF65-F5344CB8AC3E}">
        <p14:creationId xmlns:p14="http://schemas.microsoft.com/office/powerpoint/2010/main" val="7546422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3"/>
        <p:cNvGrpSpPr/>
        <p:nvPr/>
      </p:nvGrpSpPr>
      <p:grpSpPr>
        <a:xfrm>
          <a:off x="0" y="0"/>
          <a:ext cx="0" cy="0"/>
          <a:chOff x="0" y="0"/>
          <a:chExt cx="0" cy="0"/>
        </a:xfrm>
      </p:grpSpPr>
      <p:sp>
        <p:nvSpPr>
          <p:cNvPr id="554" name="Shape 554"/>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5" name="Shape 555"/>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56" name="Shape 556"/>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60</a:t>
            </a:fld>
            <a:endParaRPr/>
          </a:p>
        </p:txBody>
      </p:sp>
    </p:spTree>
    <p:extLst>
      <p:ext uri="{BB962C8B-B14F-4D97-AF65-F5344CB8AC3E}">
        <p14:creationId xmlns:p14="http://schemas.microsoft.com/office/powerpoint/2010/main" val="16091227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0"/>
        <p:cNvGrpSpPr/>
        <p:nvPr/>
      </p:nvGrpSpPr>
      <p:grpSpPr>
        <a:xfrm>
          <a:off x="0" y="0"/>
          <a:ext cx="0" cy="0"/>
          <a:chOff x="0" y="0"/>
          <a:chExt cx="0" cy="0"/>
        </a:xfrm>
      </p:grpSpPr>
      <p:sp>
        <p:nvSpPr>
          <p:cNvPr id="561" name="Shape 561"/>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2" name="Shape 562"/>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63" name="Shape 563"/>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61</a:t>
            </a:fld>
            <a:endParaRPr/>
          </a:p>
        </p:txBody>
      </p:sp>
    </p:spTree>
    <p:extLst>
      <p:ext uri="{BB962C8B-B14F-4D97-AF65-F5344CB8AC3E}">
        <p14:creationId xmlns:p14="http://schemas.microsoft.com/office/powerpoint/2010/main" val="32439648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7"/>
        <p:cNvGrpSpPr/>
        <p:nvPr/>
      </p:nvGrpSpPr>
      <p:grpSpPr>
        <a:xfrm>
          <a:off x="0" y="0"/>
          <a:ext cx="0" cy="0"/>
          <a:chOff x="0" y="0"/>
          <a:chExt cx="0" cy="0"/>
        </a:xfrm>
      </p:grpSpPr>
      <p:sp>
        <p:nvSpPr>
          <p:cNvPr id="568" name="Shape 568"/>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9" name="Shape 569"/>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70" name="Shape 570"/>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62</a:t>
            </a:fld>
            <a:endParaRPr/>
          </a:p>
        </p:txBody>
      </p:sp>
    </p:spTree>
    <p:extLst>
      <p:ext uri="{BB962C8B-B14F-4D97-AF65-F5344CB8AC3E}">
        <p14:creationId xmlns:p14="http://schemas.microsoft.com/office/powerpoint/2010/main" val="159846264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4"/>
        <p:cNvGrpSpPr/>
        <p:nvPr/>
      </p:nvGrpSpPr>
      <p:grpSpPr>
        <a:xfrm>
          <a:off x="0" y="0"/>
          <a:ext cx="0" cy="0"/>
          <a:chOff x="0" y="0"/>
          <a:chExt cx="0" cy="0"/>
        </a:xfrm>
      </p:grpSpPr>
      <p:sp>
        <p:nvSpPr>
          <p:cNvPr id="575" name="Shape 575"/>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6" name="Shape 576"/>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77" name="Shape 577"/>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63</a:t>
            </a:fld>
            <a:endParaRPr/>
          </a:p>
        </p:txBody>
      </p:sp>
    </p:spTree>
    <p:extLst>
      <p:ext uri="{BB962C8B-B14F-4D97-AF65-F5344CB8AC3E}">
        <p14:creationId xmlns:p14="http://schemas.microsoft.com/office/powerpoint/2010/main" val="366276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161" name="Shape 161"/>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19</a:t>
            </a:fld>
            <a:endParaRPr/>
          </a:p>
        </p:txBody>
      </p:sp>
    </p:spTree>
    <p:extLst>
      <p:ext uri="{BB962C8B-B14F-4D97-AF65-F5344CB8AC3E}">
        <p14:creationId xmlns:p14="http://schemas.microsoft.com/office/powerpoint/2010/main" val="3798524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169" name="Shape 169"/>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20</a:t>
            </a:fld>
            <a:endParaRPr/>
          </a:p>
        </p:txBody>
      </p:sp>
    </p:spTree>
    <p:extLst>
      <p:ext uri="{BB962C8B-B14F-4D97-AF65-F5344CB8AC3E}">
        <p14:creationId xmlns:p14="http://schemas.microsoft.com/office/powerpoint/2010/main" val="513240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177" name="Shape 177"/>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21</a:t>
            </a:fld>
            <a:endParaRPr/>
          </a:p>
        </p:txBody>
      </p:sp>
    </p:spTree>
    <p:extLst>
      <p:ext uri="{BB962C8B-B14F-4D97-AF65-F5344CB8AC3E}">
        <p14:creationId xmlns:p14="http://schemas.microsoft.com/office/powerpoint/2010/main" val="3902969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4" name="Shape 184"/>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185" name="Shape 185"/>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22</a:t>
            </a:fld>
            <a:endParaRPr/>
          </a:p>
        </p:txBody>
      </p:sp>
    </p:spTree>
    <p:extLst>
      <p:ext uri="{BB962C8B-B14F-4D97-AF65-F5344CB8AC3E}">
        <p14:creationId xmlns:p14="http://schemas.microsoft.com/office/powerpoint/2010/main" val="21152452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1" name="Shape 191"/>
          <p:cNvSpPr txBox="1">
            <a:spLocks noGrp="1"/>
          </p:cNvSpPr>
          <p:nvPr>
            <p:ph type="body" idx="1"/>
          </p:nvPr>
        </p:nvSpPr>
        <p:spPr>
          <a:xfrm>
            <a:off x="688817" y="4760399"/>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192" name="Shape 192"/>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23</a:t>
            </a:fld>
            <a:endParaRPr/>
          </a:p>
        </p:txBody>
      </p:sp>
    </p:spTree>
    <p:extLst>
      <p:ext uri="{BB962C8B-B14F-4D97-AF65-F5344CB8AC3E}">
        <p14:creationId xmlns:p14="http://schemas.microsoft.com/office/powerpoint/2010/main" val="609742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251520" y="1196752"/>
            <a:ext cx="8640960" cy="114300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3200" b="0" i="0" u="none" strike="noStrike" cap="none">
                <a:solidFill>
                  <a:srgbClr val="9A1D2B"/>
                </a:solidFill>
                <a:latin typeface="Arial"/>
                <a:ea typeface="Arial"/>
                <a:cs typeface="Arial"/>
                <a:sym typeface="Arial"/>
              </a:defRPr>
            </a:lvl1pPr>
            <a:lvl2pPr marR="0" lvl="1" algn="l" rtl="0">
              <a:spcBef>
                <a:spcPts val="0"/>
              </a:spcBef>
              <a:spcAft>
                <a:spcPts val="0"/>
              </a:spcAft>
              <a:buSzPts val="1400"/>
              <a:buNone/>
              <a:defRPr sz="3200" b="0" i="0" u="none" strike="noStrike" cap="none">
                <a:solidFill>
                  <a:srgbClr val="9A1D2B"/>
                </a:solidFill>
                <a:latin typeface="Arial"/>
                <a:ea typeface="Arial"/>
                <a:cs typeface="Arial"/>
                <a:sym typeface="Arial"/>
              </a:defRPr>
            </a:lvl2pPr>
            <a:lvl3pPr marR="0" lvl="2" algn="l" rtl="0">
              <a:spcBef>
                <a:spcPts val="0"/>
              </a:spcBef>
              <a:spcAft>
                <a:spcPts val="0"/>
              </a:spcAft>
              <a:buSzPts val="1400"/>
              <a:buNone/>
              <a:defRPr sz="3200" b="0" i="0" u="none" strike="noStrike" cap="none">
                <a:solidFill>
                  <a:srgbClr val="9A1D2B"/>
                </a:solidFill>
                <a:latin typeface="Arial"/>
                <a:ea typeface="Arial"/>
                <a:cs typeface="Arial"/>
                <a:sym typeface="Arial"/>
              </a:defRPr>
            </a:lvl3pPr>
            <a:lvl4pPr marR="0" lvl="3" algn="l" rtl="0">
              <a:spcBef>
                <a:spcPts val="0"/>
              </a:spcBef>
              <a:spcAft>
                <a:spcPts val="0"/>
              </a:spcAft>
              <a:buSzPts val="1400"/>
              <a:buNone/>
              <a:defRPr sz="3200" b="0" i="0" u="none" strike="noStrike" cap="none">
                <a:solidFill>
                  <a:srgbClr val="9A1D2B"/>
                </a:solidFill>
                <a:latin typeface="Arial"/>
                <a:ea typeface="Arial"/>
                <a:cs typeface="Arial"/>
                <a:sym typeface="Arial"/>
              </a:defRPr>
            </a:lvl4pPr>
            <a:lvl5pPr marR="0" lvl="4" algn="l" rtl="0">
              <a:spcBef>
                <a:spcPts val="0"/>
              </a:spcBef>
              <a:spcAft>
                <a:spcPts val="0"/>
              </a:spcAft>
              <a:buSzPts val="1400"/>
              <a:buNone/>
              <a:defRPr sz="3200" b="0" i="0" u="none" strike="noStrike" cap="none">
                <a:solidFill>
                  <a:srgbClr val="9A1D2B"/>
                </a:solidFill>
                <a:latin typeface="Arial"/>
                <a:ea typeface="Arial"/>
                <a:cs typeface="Arial"/>
                <a:sym typeface="Arial"/>
              </a:defRPr>
            </a:lvl5pPr>
            <a:lvl6pPr marR="0" lvl="5" algn="l" rtl="0">
              <a:spcBef>
                <a:spcPts val="0"/>
              </a:spcBef>
              <a:spcAft>
                <a:spcPts val="0"/>
              </a:spcAft>
              <a:buSzPts val="1400"/>
              <a:buNone/>
              <a:defRPr sz="3200" b="0" i="0" u="none" strike="noStrike" cap="none">
                <a:solidFill>
                  <a:srgbClr val="9A1D2B"/>
                </a:solidFill>
                <a:latin typeface="Arial"/>
                <a:ea typeface="Arial"/>
                <a:cs typeface="Arial"/>
                <a:sym typeface="Arial"/>
              </a:defRPr>
            </a:lvl6pPr>
            <a:lvl7pPr marR="0" lvl="6" algn="l" rtl="0">
              <a:spcBef>
                <a:spcPts val="0"/>
              </a:spcBef>
              <a:spcAft>
                <a:spcPts val="0"/>
              </a:spcAft>
              <a:buSzPts val="1400"/>
              <a:buNone/>
              <a:defRPr sz="3200" b="0" i="0" u="none" strike="noStrike" cap="none">
                <a:solidFill>
                  <a:srgbClr val="9A1D2B"/>
                </a:solidFill>
                <a:latin typeface="Arial"/>
                <a:ea typeface="Arial"/>
                <a:cs typeface="Arial"/>
                <a:sym typeface="Arial"/>
              </a:defRPr>
            </a:lvl7pPr>
            <a:lvl8pPr marR="0" lvl="7" algn="l" rtl="0">
              <a:spcBef>
                <a:spcPts val="0"/>
              </a:spcBef>
              <a:spcAft>
                <a:spcPts val="0"/>
              </a:spcAft>
              <a:buSzPts val="1400"/>
              <a:buNone/>
              <a:defRPr sz="3200" b="0" i="0" u="none" strike="noStrike" cap="none">
                <a:solidFill>
                  <a:srgbClr val="9A1D2B"/>
                </a:solidFill>
                <a:latin typeface="Arial"/>
                <a:ea typeface="Arial"/>
                <a:cs typeface="Arial"/>
                <a:sym typeface="Arial"/>
              </a:defRPr>
            </a:lvl8pPr>
            <a:lvl9pPr marR="0" lvl="8" algn="l" rtl="0">
              <a:spcBef>
                <a:spcPts val="0"/>
              </a:spcBef>
              <a:spcAft>
                <a:spcPts val="0"/>
              </a:spcAft>
              <a:buSzPts val="1400"/>
              <a:buNone/>
              <a:defRPr sz="3200" b="0" i="0" u="none" strike="noStrike" cap="none">
                <a:solidFill>
                  <a:srgbClr val="9A1D2B"/>
                </a:solidFill>
                <a:latin typeface="Arial"/>
                <a:ea typeface="Arial"/>
                <a:cs typeface="Arial"/>
                <a:sym typeface="Arial"/>
              </a:defRPr>
            </a:lvl9pPr>
          </a:lstStyle>
          <a:p>
            <a:endParaRPr/>
          </a:p>
        </p:txBody>
      </p:sp>
      <p:sp>
        <p:nvSpPr>
          <p:cNvPr id="21" name="Shape 21"/>
          <p:cNvSpPr txBox="1">
            <a:spLocks noGrp="1"/>
          </p:cNvSpPr>
          <p:nvPr>
            <p:ph type="body" idx="1"/>
          </p:nvPr>
        </p:nvSpPr>
        <p:spPr>
          <a:xfrm>
            <a:off x="251520" y="2420889"/>
            <a:ext cx="8640960" cy="3705275"/>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rgbClr val="BF2F37"/>
              </a:buClr>
              <a:buSzPts val="2800"/>
              <a:buFont typeface="Arial"/>
              <a:buChar char="•"/>
              <a:defRPr sz="2800" b="0" i="0" u="none" strike="noStrike" cap="none">
                <a:solidFill>
                  <a:srgbClr val="BF2F37"/>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ftr" idx="11"/>
          </p:nvPr>
        </p:nvSpPr>
        <p:spPr>
          <a:xfrm>
            <a:off x="128588" y="6246813"/>
            <a:ext cx="386715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3" name="Shape 23"/>
          <p:cNvSpPr txBox="1">
            <a:spLocks noGrp="1"/>
          </p:cNvSpPr>
          <p:nvPr>
            <p:ph type="sldNum" idx="12"/>
          </p:nvPr>
        </p:nvSpPr>
        <p:spPr>
          <a:xfrm>
            <a:off x="4211638" y="6251575"/>
            <a:ext cx="720725" cy="365125"/>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b="0" i="0" u="none" strike="noStrike" cap="none">
                <a:solidFill>
                  <a:srgbClr val="898989"/>
                </a:solidFill>
                <a:latin typeface="Arial"/>
                <a:ea typeface="Arial"/>
                <a:cs typeface="Arial"/>
                <a:sym typeface="Arial"/>
              </a:defRPr>
            </a:lvl1pPr>
            <a:lvl2pPr marL="0" marR="0" lvl="1" indent="0" algn="ctr" rtl="0">
              <a:spcBef>
                <a:spcPts val="0"/>
              </a:spcBef>
              <a:spcAft>
                <a:spcPts val="0"/>
              </a:spcAft>
              <a:buNone/>
              <a:defRPr sz="1200" b="0" i="0" u="none" strike="noStrike" cap="none">
                <a:solidFill>
                  <a:srgbClr val="898989"/>
                </a:solidFill>
                <a:latin typeface="Arial"/>
                <a:ea typeface="Arial"/>
                <a:cs typeface="Arial"/>
                <a:sym typeface="Arial"/>
              </a:defRPr>
            </a:lvl2pPr>
            <a:lvl3pPr marL="0" marR="0" lvl="2" indent="0" algn="ctr" rtl="0">
              <a:spcBef>
                <a:spcPts val="0"/>
              </a:spcBef>
              <a:spcAft>
                <a:spcPts val="0"/>
              </a:spcAft>
              <a:buNone/>
              <a:defRPr sz="1200" b="0" i="0" u="none" strike="noStrike" cap="none">
                <a:solidFill>
                  <a:srgbClr val="898989"/>
                </a:solidFill>
                <a:latin typeface="Arial"/>
                <a:ea typeface="Arial"/>
                <a:cs typeface="Arial"/>
                <a:sym typeface="Arial"/>
              </a:defRPr>
            </a:lvl3pPr>
            <a:lvl4pPr marL="0" marR="0" lvl="3" indent="0" algn="ctr" rtl="0">
              <a:spcBef>
                <a:spcPts val="0"/>
              </a:spcBef>
              <a:spcAft>
                <a:spcPts val="0"/>
              </a:spcAft>
              <a:buNone/>
              <a:defRPr sz="1200" b="0" i="0" u="none" strike="noStrike" cap="none">
                <a:solidFill>
                  <a:srgbClr val="898989"/>
                </a:solidFill>
                <a:latin typeface="Arial"/>
                <a:ea typeface="Arial"/>
                <a:cs typeface="Arial"/>
                <a:sym typeface="Arial"/>
              </a:defRPr>
            </a:lvl4pPr>
            <a:lvl5pPr marL="0" marR="0" lvl="4" indent="0" algn="ctr" rtl="0">
              <a:spcBef>
                <a:spcPts val="0"/>
              </a:spcBef>
              <a:spcAft>
                <a:spcPts val="0"/>
              </a:spcAft>
              <a:buNone/>
              <a:defRPr sz="1200" b="0" i="0" u="none" strike="noStrike" cap="none">
                <a:solidFill>
                  <a:srgbClr val="898989"/>
                </a:solidFill>
                <a:latin typeface="Arial"/>
                <a:ea typeface="Arial"/>
                <a:cs typeface="Arial"/>
                <a:sym typeface="Arial"/>
              </a:defRPr>
            </a:lvl5pPr>
            <a:lvl6pPr marL="0" marR="0" lvl="5" indent="0" algn="ctr" rtl="0">
              <a:spcBef>
                <a:spcPts val="0"/>
              </a:spcBef>
              <a:spcAft>
                <a:spcPts val="0"/>
              </a:spcAft>
              <a:buNone/>
              <a:defRPr sz="1200" b="0" i="0" u="none" strike="noStrike" cap="none">
                <a:solidFill>
                  <a:srgbClr val="898989"/>
                </a:solidFill>
                <a:latin typeface="Arial"/>
                <a:ea typeface="Arial"/>
                <a:cs typeface="Arial"/>
                <a:sym typeface="Arial"/>
              </a:defRPr>
            </a:lvl6pPr>
            <a:lvl7pPr marL="0" marR="0" lvl="6" indent="0" algn="ctr" rtl="0">
              <a:spcBef>
                <a:spcPts val="0"/>
              </a:spcBef>
              <a:spcAft>
                <a:spcPts val="0"/>
              </a:spcAft>
              <a:buNone/>
              <a:defRPr sz="1200" b="0" i="0" u="none" strike="noStrike" cap="none">
                <a:solidFill>
                  <a:srgbClr val="898989"/>
                </a:solidFill>
                <a:latin typeface="Arial"/>
                <a:ea typeface="Arial"/>
                <a:cs typeface="Arial"/>
                <a:sym typeface="Arial"/>
              </a:defRPr>
            </a:lvl7pPr>
            <a:lvl8pPr marL="0" marR="0" lvl="7" indent="0" algn="ctr" rtl="0">
              <a:spcBef>
                <a:spcPts val="0"/>
              </a:spcBef>
              <a:spcAft>
                <a:spcPts val="0"/>
              </a:spcAft>
              <a:buNone/>
              <a:defRPr sz="1200" b="0" i="0" u="none" strike="noStrike" cap="none">
                <a:solidFill>
                  <a:srgbClr val="898989"/>
                </a:solidFill>
                <a:latin typeface="Arial"/>
                <a:ea typeface="Arial"/>
                <a:cs typeface="Arial"/>
                <a:sym typeface="Arial"/>
              </a:defRPr>
            </a:lvl8pPr>
            <a:lvl9pPr marL="0" marR="0" lvl="8" indent="0" algn="ctr" rtl="0">
              <a:spcBef>
                <a:spcPts val="0"/>
              </a:spcBef>
              <a:spcAft>
                <a:spcPts val="0"/>
              </a:spcAft>
              <a:buNone/>
              <a:defRPr sz="1200" b="0" i="0" u="none" strike="noStrike" cap="none">
                <a:solidFill>
                  <a:srgbClr val="898989"/>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
        <p:nvSpPr>
          <p:cNvPr id="24" name="Shape 24"/>
          <p:cNvSpPr txBox="1">
            <a:spLocks noGrp="1"/>
          </p:cNvSpPr>
          <p:nvPr>
            <p:ph type="dt" idx="10"/>
          </p:nvPr>
        </p:nvSpPr>
        <p:spPr>
          <a:xfrm>
            <a:off x="6732588" y="620713"/>
            <a:ext cx="2133600" cy="36512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r>
              <a:rPr lang="en-US"/>
              <a:t>MAY 2018</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20DD445-BFCE-4BDA-95A1-248BAA75C105}" type="datetime1">
              <a:rPr lang="en-US" smtClean="0">
                <a:solidFill>
                  <a:prstClr val="black">
                    <a:tint val="75000"/>
                  </a:prstClr>
                </a:solidFill>
              </a:rPr>
              <a:t>11/7/2018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a:solidFill>
                  <a:prstClr val="black">
                    <a:tint val="75000"/>
                  </a:prstClr>
                </a:solidFill>
              </a:rPr>
              <a:t>WTPN  June/July 2018</a:t>
            </a:r>
          </a:p>
        </p:txBody>
      </p:sp>
      <p:sp>
        <p:nvSpPr>
          <p:cNvPr id="9" name="Slide Number Placeholder 8"/>
          <p:cNvSpPr>
            <a:spLocks noGrp="1"/>
          </p:cNvSpPr>
          <p:nvPr>
            <p:ph type="sldNum" sz="quarter" idx="12"/>
          </p:nvPr>
        </p:nvSpPr>
        <p:spPr/>
        <p:txBody>
          <a:bodyPr/>
          <a:lstStyle/>
          <a:p>
            <a:fld id="{D3E18955-42B8-4E1C-BAFE-582E6550DB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9038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E179CF-7D9E-4364-8F3A-AC85E978EBB2}" type="datetime1">
              <a:rPr lang="en-US" smtClean="0">
                <a:solidFill>
                  <a:prstClr val="black">
                    <a:tint val="75000"/>
                  </a:prstClr>
                </a:solidFill>
              </a:rPr>
              <a:t>11/7/2018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a:solidFill>
                  <a:prstClr val="black">
                    <a:tint val="75000"/>
                  </a:prstClr>
                </a:solidFill>
              </a:rPr>
              <a:t>WTPN  June/July 2018</a:t>
            </a:r>
          </a:p>
        </p:txBody>
      </p:sp>
      <p:sp>
        <p:nvSpPr>
          <p:cNvPr id="5" name="Slide Number Placeholder 4"/>
          <p:cNvSpPr>
            <a:spLocks noGrp="1"/>
          </p:cNvSpPr>
          <p:nvPr>
            <p:ph type="sldNum" sz="quarter" idx="12"/>
          </p:nvPr>
        </p:nvSpPr>
        <p:spPr/>
        <p:txBody>
          <a:bodyPr/>
          <a:lstStyle/>
          <a:p>
            <a:fld id="{D3E18955-42B8-4E1C-BAFE-582E6550DB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4897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0B0015-2A8C-4B70-A8AA-107C683E3857}" type="datetime1">
              <a:rPr lang="en-US" smtClean="0">
                <a:solidFill>
                  <a:prstClr val="black">
                    <a:tint val="75000"/>
                  </a:prstClr>
                </a:solidFill>
              </a:rPr>
              <a:t>11/7/2018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a:solidFill>
                  <a:prstClr val="black">
                    <a:tint val="75000"/>
                  </a:prstClr>
                </a:solidFill>
              </a:rPr>
              <a:t>WTPN  June/July 2018</a:t>
            </a:r>
          </a:p>
        </p:txBody>
      </p:sp>
      <p:sp>
        <p:nvSpPr>
          <p:cNvPr id="4" name="Slide Number Placeholder 3"/>
          <p:cNvSpPr>
            <a:spLocks noGrp="1"/>
          </p:cNvSpPr>
          <p:nvPr>
            <p:ph type="sldNum" sz="quarter" idx="12"/>
          </p:nvPr>
        </p:nvSpPr>
        <p:spPr/>
        <p:txBody>
          <a:bodyPr/>
          <a:lstStyle/>
          <a:p>
            <a:fld id="{D3E18955-42B8-4E1C-BAFE-582E6550DB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7416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D4E55738-0043-40F8-9C3F-3C08FA6DF406}" type="datetime1">
              <a:rPr lang="en-US" smtClean="0">
                <a:solidFill>
                  <a:prstClr val="black">
                    <a:tint val="75000"/>
                  </a:prstClr>
                </a:solidFill>
              </a:rPr>
              <a:t>11/7/2018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WTPN  June/July 2018</a:t>
            </a:r>
          </a:p>
        </p:txBody>
      </p:sp>
      <p:sp>
        <p:nvSpPr>
          <p:cNvPr id="7" name="Slide Number Placeholder 6"/>
          <p:cNvSpPr>
            <a:spLocks noGrp="1"/>
          </p:cNvSpPr>
          <p:nvPr>
            <p:ph type="sldNum" sz="quarter" idx="12"/>
          </p:nvPr>
        </p:nvSpPr>
        <p:spPr/>
        <p:txBody>
          <a:bodyPr/>
          <a:lstStyle/>
          <a:p>
            <a:fld id="{D3E18955-42B8-4E1C-BAFE-582E6550DB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22978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526A7AEF-7D3B-42DF-9E3D-8A9E59AA7F99}" type="datetime1">
              <a:rPr lang="en-US" smtClean="0">
                <a:solidFill>
                  <a:prstClr val="black">
                    <a:tint val="75000"/>
                  </a:prstClr>
                </a:solidFill>
              </a:rPr>
              <a:t>11/7/2018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WTPN  June/July 2018</a:t>
            </a:r>
          </a:p>
        </p:txBody>
      </p:sp>
      <p:sp>
        <p:nvSpPr>
          <p:cNvPr id="7" name="Slide Number Placeholder 6"/>
          <p:cNvSpPr>
            <a:spLocks noGrp="1"/>
          </p:cNvSpPr>
          <p:nvPr>
            <p:ph type="sldNum" sz="quarter" idx="12"/>
          </p:nvPr>
        </p:nvSpPr>
        <p:spPr/>
        <p:txBody>
          <a:bodyPr/>
          <a:lstStyle/>
          <a:p>
            <a:fld id="{D3E18955-42B8-4E1C-BAFE-582E6550DB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9150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5997D9-8344-4A3D-B9B2-514D7C750FB9}" type="datetime1">
              <a:rPr lang="en-US" smtClean="0">
                <a:solidFill>
                  <a:prstClr val="black">
                    <a:tint val="75000"/>
                  </a:prstClr>
                </a:solidFill>
              </a:rPr>
              <a:t>11/7/2018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WTPN  June/July 2018</a:t>
            </a:r>
          </a:p>
        </p:txBody>
      </p:sp>
      <p:sp>
        <p:nvSpPr>
          <p:cNvPr id="6" name="Slide Number Placeholder 5"/>
          <p:cNvSpPr>
            <a:spLocks noGrp="1"/>
          </p:cNvSpPr>
          <p:nvPr>
            <p:ph type="sldNum" sz="quarter" idx="12"/>
          </p:nvPr>
        </p:nvSpPr>
        <p:spPr/>
        <p:txBody>
          <a:bodyPr/>
          <a:lstStyle/>
          <a:p>
            <a:fld id="{D3E18955-42B8-4E1C-BAFE-582E6550DB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9024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1293A5-51EB-4AA3-BC81-0840FBB76C31}" type="datetime1">
              <a:rPr lang="en-US" smtClean="0">
                <a:solidFill>
                  <a:prstClr val="black">
                    <a:tint val="75000"/>
                  </a:prstClr>
                </a:solidFill>
              </a:rPr>
              <a:t>11/7/2018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WTPN  June/July 2018</a:t>
            </a:r>
          </a:p>
        </p:txBody>
      </p:sp>
      <p:sp>
        <p:nvSpPr>
          <p:cNvPr id="6" name="Slide Number Placeholder 5"/>
          <p:cNvSpPr>
            <a:spLocks noGrp="1"/>
          </p:cNvSpPr>
          <p:nvPr>
            <p:ph type="sldNum" sz="quarter" idx="12"/>
          </p:nvPr>
        </p:nvSpPr>
        <p:spPr/>
        <p:txBody>
          <a:bodyPr/>
          <a:lstStyle/>
          <a:p>
            <a:fld id="{D3E18955-42B8-4E1C-BAFE-582E6550DB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347406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Content Placeholder 4"/>
          <p:cNvSpPr>
            <a:spLocks noGrp="1"/>
          </p:cNvSpPr>
          <p:nvPr>
            <p:ph sz="quarter" idx="11"/>
          </p:nvPr>
        </p:nvSpPr>
        <p:spPr>
          <a:xfrm>
            <a:off x="827089" y="1628775"/>
            <a:ext cx="3673475" cy="3671888"/>
          </a:xfrm>
        </p:spPr>
        <p:txBody>
          <a:bodyPr/>
          <a:lstStyle>
            <a:lvl1pPr>
              <a:defRPr/>
            </a:lvl1pPr>
          </a:lstStyle>
          <a:p>
            <a:pPr lvl="0"/>
            <a:r>
              <a:rPr lang="en-US"/>
              <a:t>Click to edit Master text styles</a:t>
            </a:r>
          </a:p>
        </p:txBody>
      </p:sp>
      <p:sp>
        <p:nvSpPr>
          <p:cNvPr id="6" name="Content Placeholder 4"/>
          <p:cNvSpPr>
            <a:spLocks noGrp="1"/>
          </p:cNvSpPr>
          <p:nvPr>
            <p:ph sz="quarter" idx="12"/>
          </p:nvPr>
        </p:nvSpPr>
        <p:spPr>
          <a:xfrm>
            <a:off x="4788025" y="1628800"/>
            <a:ext cx="3673475" cy="3671888"/>
          </a:xfrm>
        </p:spPr>
        <p:txBody>
          <a:bodyPr/>
          <a:lstStyle>
            <a:lvl1pPr>
              <a:defRPr/>
            </a:lvl1pPr>
          </a:lstStyle>
          <a:p>
            <a:pPr lvl="0"/>
            <a:r>
              <a:rPr lang="en-US"/>
              <a:t>Click to edit Master text styles</a:t>
            </a:r>
          </a:p>
        </p:txBody>
      </p:sp>
      <p:sp>
        <p:nvSpPr>
          <p:cNvPr id="7" name="Slide Number Placeholder 2"/>
          <p:cNvSpPr>
            <a:spLocks noGrp="1"/>
          </p:cNvSpPr>
          <p:nvPr>
            <p:ph type="sldNum" sz="quarter" idx="13"/>
          </p:nvPr>
        </p:nvSpPr>
        <p:spPr/>
        <p:txBody>
          <a:bodyPr/>
          <a:lstStyle>
            <a:lvl1pPr>
              <a:defRPr/>
            </a:lvl1pPr>
          </a:lstStyle>
          <a:p>
            <a:fld id="{499F1C59-3395-4207-8933-39D6A2CB2C85}" type="slidenum">
              <a:rPr lang="en-GB" altLang="en-US"/>
              <a:pPr/>
              <a:t>‹#›</a:t>
            </a:fld>
            <a:endParaRPr lang="en-GB" altLang="en-US"/>
          </a:p>
        </p:txBody>
      </p:sp>
    </p:spTree>
    <p:extLst>
      <p:ext uri="{BB962C8B-B14F-4D97-AF65-F5344CB8AC3E}">
        <p14:creationId xmlns:p14="http://schemas.microsoft.com/office/powerpoint/2010/main" val="1030165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ntent only">
  <p:cSld name="Content only">
    <p:spTree>
      <p:nvGrpSpPr>
        <p:cNvPr id="1" name="Shape 31"/>
        <p:cNvGrpSpPr/>
        <p:nvPr/>
      </p:nvGrpSpPr>
      <p:grpSpPr>
        <a:xfrm>
          <a:off x="0" y="0"/>
          <a:ext cx="0" cy="0"/>
          <a:chOff x="0" y="0"/>
          <a:chExt cx="0" cy="0"/>
        </a:xfrm>
      </p:grpSpPr>
      <p:sp>
        <p:nvSpPr>
          <p:cNvPr id="32" name="Shape 32"/>
          <p:cNvSpPr txBox="1">
            <a:spLocks noGrp="1"/>
          </p:cNvSpPr>
          <p:nvPr>
            <p:ph type="body" idx="1"/>
          </p:nvPr>
        </p:nvSpPr>
        <p:spPr>
          <a:xfrm>
            <a:off x="251520" y="1196752"/>
            <a:ext cx="8640960" cy="4929411"/>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rgbClr val="BF2F37"/>
              </a:buClr>
              <a:buSzPts val="2800"/>
              <a:buFont typeface="Arial"/>
              <a:buChar char="•"/>
              <a:defRPr sz="2800" b="0" i="0" u="none" strike="noStrike" cap="none">
                <a:solidFill>
                  <a:srgbClr val="BF2F37"/>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ftr" idx="11"/>
          </p:nvPr>
        </p:nvSpPr>
        <p:spPr>
          <a:xfrm>
            <a:off x="128588" y="6246813"/>
            <a:ext cx="386715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4" name="Shape 34"/>
          <p:cNvSpPr txBox="1">
            <a:spLocks noGrp="1"/>
          </p:cNvSpPr>
          <p:nvPr>
            <p:ph type="sldNum" idx="12"/>
          </p:nvPr>
        </p:nvSpPr>
        <p:spPr>
          <a:xfrm>
            <a:off x="4211638" y="6251575"/>
            <a:ext cx="720725" cy="365125"/>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b="0" i="0" u="none" strike="noStrike" cap="none">
                <a:solidFill>
                  <a:srgbClr val="898989"/>
                </a:solidFill>
                <a:latin typeface="Arial"/>
                <a:ea typeface="Arial"/>
                <a:cs typeface="Arial"/>
                <a:sym typeface="Arial"/>
              </a:defRPr>
            </a:lvl1pPr>
            <a:lvl2pPr marL="0" marR="0" lvl="1" indent="0" algn="ctr" rtl="0">
              <a:spcBef>
                <a:spcPts val="0"/>
              </a:spcBef>
              <a:spcAft>
                <a:spcPts val="0"/>
              </a:spcAft>
              <a:buNone/>
              <a:defRPr sz="1200" b="0" i="0" u="none" strike="noStrike" cap="none">
                <a:solidFill>
                  <a:srgbClr val="898989"/>
                </a:solidFill>
                <a:latin typeface="Arial"/>
                <a:ea typeface="Arial"/>
                <a:cs typeface="Arial"/>
                <a:sym typeface="Arial"/>
              </a:defRPr>
            </a:lvl2pPr>
            <a:lvl3pPr marL="0" marR="0" lvl="2" indent="0" algn="ctr" rtl="0">
              <a:spcBef>
                <a:spcPts val="0"/>
              </a:spcBef>
              <a:spcAft>
                <a:spcPts val="0"/>
              </a:spcAft>
              <a:buNone/>
              <a:defRPr sz="1200" b="0" i="0" u="none" strike="noStrike" cap="none">
                <a:solidFill>
                  <a:srgbClr val="898989"/>
                </a:solidFill>
                <a:latin typeface="Arial"/>
                <a:ea typeface="Arial"/>
                <a:cs typeface="Arial"/>
                <a:sym typeface="Arial"/>
              </a:defRPr>
            </a:lvl3pPr>
            <a:lvl4pPr marL="0" marR="0" lvl="3" indent="0" algn="ctr" rtl="0">
              <a:spcBef>
                <a:spcPts val="0"/>
              </a:spcBef>
              <a:spcAft>
                <a:spcPts val="0"/>
              </a:spcAft>
              <a:buNone/>
              <a:defRPr sz="1200" b="0" i="0" u="none" strike="noStrike" cap="none">
                <a:solidFill>
                  <a:srgbClr val="898989"/>
                </a:solidFill>
                <a:latin typeface="Arial"/>
                <a:ea typeface="Arial"/>
                <a:cs typeface="Arial"/>
                <a:sym typeface="Arial"/>
              </a:defRPr>
            </a:lvl4pPr>
            <a:lvl5pPr marL="0" marR="0" lvl="4" indent="0" algn="ctr" rtl="0">
              <a:spcBef>
                <a:spcPts val="0"/>
              </a:spcBef>
              <a:spcAft>
                <a:spcPts val="0"/>
              </a:spcAft>
              <a:buNone/>
              <a:defRPr sz="1200" b="0" i="0" u="none" strike="noStrike" cap="none">
                <a:solidFill>
                  <a:srgbClr val="898989"/>
                </a:solidFill>
                <a:latin typeface="Arial"/>
                <a:ea typeface="Arial"/>
                <a:cs typeface="Arial"/>
                <a:sym typeface="Arial"/>
              </a:defRPr>
            </a:lvl5pPr>
            <a:lvl6pPr marL="0" marR="0" lvl="5" indent="0" algn="ctr" rtl="0">
              <a:spcBef>
                <a:spcPts val="0"/>
              </a:spcBef>
              <a:spcAft>
                <a:spcPts val="0"/>
              </a:spcAft>
              <a:buNone/>
              <a:defRPr sz="1200" b="0" i="0" u="none" strike="noStrike" cap="none">
                <a:solidFill>
                  <a:srgbClr val="898989"/>
                </a:solidFill>
                <a:latin typeface="Arial"/>
                <a:ea typeface="Arial"/>
                <a:cs typeface="Arial"/>
                <a:sym typeface="Arial"/>
              </a:defRPr>
            </a:lvl6pPr>
            <a:lvl7pPr marL="0" marR="0" lvl="6" indent="0" algn="ctr" rtl="0">
              <a:spcBef>
                <a:spcPts val="0"/>
              </a:spcBef>
              <a:spcAft>
                <a:spcPts val="0"/>
              </a:spcAft>
              <a:buNone/>
              <a:defRPr sz="1200" b="0" i="0" u="none" strike="noStrike" cap="none">
                <a:solidFill>
                  <a:srgbClr val="898989"/>
                </a:solidFill>
                <a:latin typeface="Arial"/>
                <a:ea typeface="Arial"/>
                <a:cs typeface="Arial"/>
                <a:sym typeface="Arial"/>
              </a:defRPr>
            </a:lvl7pPr>
            <a:lvl8pPr marL="0" marR="0" lvl="7" indent="0" algn="ctr" rtl="0">
              <a:spcBef>
                <a:spcPts val="0"/>
              </a:spcBef>
              <a:spcAft>
                <a:spcPts val="0"/>
              </a:spcAft>
              <a:buNone/>
              <a:defRPr sz="1200" b="0" i="0" u="none" strike="noStrike" cap="none">
                <a:solidFill>
                  <a:srgbClr val="898989"/>
                </a:solidFill>
                <a:latin typeface="Arial"/>
                <a:ea typeface="Arial"/>
                <a:cs typeface="Arial"/>
                <a:sym typeface="Arial"/>
              </a:defRPr>
            </a:lvl8pPr>
            <a:lvl9pPr marL="0" marR="0" lvl="8" indent="0" algn="ctr" rtl="0">
              <a:spcBef>
                <a:spcPts val="0"/>
              </a:spcBef>
              <a:spcAft>
                <a:spcPts val="0"/>
              </a:spcAft>
              <a:buNone/>
              <a:defRPr sz="1200" b="0" i="0" u="none" strike="noStrike" cap="none">
                <a:solidFill>
                  <a:srgbClr val="898989"/>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
        <p:nvSpPr>
          <p:cNvPr id="35" name="Shape 35"/>
          <p:cNvSpPr txBox="1">
            <a:spLocks noGrp="1"/>
          </p:cNvSpPr>
          <p:nvPr>
            <p:ph type="dt" idx="10"/>
          </p:nvPr>
        </p:nvSpPr>
        <p:spPr>
          <a:xfrm>
            <a:off x="6732588" y="620713"/>
            <a:ext cx="2133600" cy="36512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r>
              <a:rPr lang="en-US"/>
              <a:t>MAY 2018</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ustom Layout 1">
  <p:cSld name="CUSTOM">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57200" y="274638"/>
            <a:ext cx="8229600" cy="1143000"/>
          </a:xfrm>
          <a:prstGeom prst="rect">
            <a:avLst/>
          </a:prstGeom>
        </p:spPr>
        <p:txBody>
          <a:bodyPr spcFirstLastPara="1" wrap="square" lIns="91425" tIns="91425" rIns="91425" bIns="91425" anchor="t" anchorCtr="0"/>
          <a:lstStyle>
            <a:lvl1pPr lvl="0">
              <a:spcBef>
                <a:spcPts val="0"/>
              </a:spcBef>
              <a:spcAft>
                <a:spcPts val="0"/>
              </a:spcAft>
              <a:buNone/>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38" name="Shape 38"/>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lvl1pPr lvl="0">
              <a:buClr>
                <a:srgbClr val="000000"/>
              </a:buClr>
              <a:buFont typeface="Arial"/>
              <a:buNone/>
              <a:defRPr/>
            </a:lvl1pPr>
            <a:lvl2pPr lvl="1">
              <a:buClr>
                <a:srgbClr val="000000"/>
              </a:buClr>
              <a:buFont typeface="Arial"/>
              <a:buNone/>
              <a:defRPr/>
            </a:lvl2pPr>
            <a:lvl3pPr lvl="2">
              <a:buClr>
                <a:srgbClr val="000000"/>
              </a:buClr>
              <a:buFont typeface="Arial"/>
              <a:buNone/>
              <a:defRPr/>
            </a:lvl3pPr>
            <a:lvl4pPr lvl="3">
              <a:buClr>
                <a:srgbClr val="000000"/>
              </a:buClr>
              <a:buFont typeface="Arial"/>
              <a:buNone/>
              <a:defRPr/>
            </a:lvl4pPr>
            <a:lvl5pPr lvl="4">
              <a:buClr>
                <a:srgbClr val="000000"/>
              </a:buClr>
              <a:buFont typeface="Arial"/>
              <a:buNone/>
              <a:defRPr/>
            </a:lvl5pPr>
            <a:lvl6pPr lvl="5">
              <a:buClr>
                <a:srgbClr val="000000"/>
              </a:buClr>
              <a:buFont typeface="Arial"/>
              <a:buNone/>
              <a:defRPr/>
            </a:lvl6pPr>
            <a:lvl7pPr lvl="6">
              <a:buClr>
                <a:srgbClr val="000000"/>
              </a:buClr>
              <a:buFont typeface="Arial"/>
              <a:buNone/>
              <a:defRPr/>
            </a:lvl7pPr>
            <a:lvl8pPr lvl="7">
              <a:buClr>
                <a:srgbClr val="000000"/>
              </a:buClr>
              <a:buFont typeface="Arial"/>
              <a:buNone/>
              <a:defRPr/>
            </a:lvl8pPr>
            <a:lvl9pPr lvl="8">
              <a:buClr>
                <a:srgbClr val="000000"/>
              </a:buClr>
              <a:buFont typeface="Arial"/>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lumn">
  <p:cSld name="Two Column">
    <p:spTree>
      <p:nvGrpSpPr>
        <p:cNvPr id="1" name="Shape 39"/>
        <p:cNvGrpSpPr/>
        <p:nvPr/>
      </p:nvGrpSpPr>
      <p:grpSpPr>
        <a:xfrm>
          <a:off x="0" y="0"/>
          <a:ext cx="0" cy="0"/>
          <a:chOff x="0" y="0"/>
          <a:chExt cx="0" cy="0"/>
        </a:xfrm>
      </p:grpSpPr>
      <p:sp>
        <p:nvSpPr>
          <p:cNvPr id="40" name="Shape 40"/>
          <p:cNvSpPr txBox="1">
            <a:spLocks noGrp="1"/>
          </p:cNvSpPr>
          <p:nvPr>
            <p:ph type="body" idx="1"/>
          </p:nvPr>
        </p:nvSpPr>
        <p:spPr>
          <a:xfrm>
            <a:off x="457200" y="1412777"/>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rgbClr val="BF2F37"/>
              </a:buClr>
              <a:buSzPts val="2400"/>
              <a:buFont typeface="Arial"/>
              <a:buChar char="•"/>
              <a:defRPr sz="2400" b="0" i="0" u="none" strike="noStrike" cap="none">
                <a:solidFill>
                  <a:srgbClr val="BF2F37"/>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body" idx="2"/>
          </p:nvPr>
        </p:nvSpPr>
        <p:spPr>
          <a:xfrm>
            <a:off x="4648200" y="1412777"/>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rgbClr val="BF2F37"/>
              </a:buClr>
              <a:buSzPts val="2400"/>
              <a:buFont typeface="Arial"/>
              <a:buChar char="•"/>
              <a:defRPr sz="2400" b="0" i="0" u="none" strike="noStrike" cap="none">
                <a:solidFill>
                  <a:srgbClr val="BF2F37"/>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128588" y="6246813"/>
            <a:ext cx="386715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sldNum" idx="12"/>
          </p:nvPr>
        </p:nvSpPr>
        <p:spPr>
          <a:xfrm>
            <a:off x="4211638" y="6251575"/>
            <a:ext cx="720725" cy="365125"/>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b="0" i="0" u="none" strike="noStrike" cap="none">
                <a:solidFill>
                  <a:srgbClr val="898989"/>
                </a:solidFill>
                <a:latin typeface="Arial"/>
                <a:ea typeface="Arial"/>
                <a:cs typeface="Arial"/>
                <a:sym typeface="Arial"/>
              </a:defRPr>
            </a:lvl1pPr>
            <a:lvl2pPr marL="0" marR="0" lvl="1" indent="0" algn="ctr" rtl="0">
              <a:spcBef>
                <a:spcPts val="0"/>
              </a:spcBef>
              <a:spcAft>
                <a:spcPts val="0"/>
              </a:spcAft>
              <a:buNone/>
              <a:defRPr sz="1200" b="0" i="0" u="none" strike="noStrike" cap="none">
                <a:solidFill>
                  <a:srgbClr val="898989"/>
                </a:solidFill>
                <a:latin typeface="Arial"/>
                <a:ea typeface="Arial"/>
                <a:cs typeface="Arial"/>
                <a:sym typeface="Arial"/>
              </a:defRPr>
            </a:lvl2pPr>
            <a:lvl3pPr marL="0" marR="0" lvl="2" indent="0" algn="ctr" rtl="0">
              <a:spcBef>
                <a:spcPts val="0"/>
              </a:spcBef>
              <a:spcAft>
                <a:spcPts val="0"/>
              </a:spcAft>
              <a:buNone/>
              <a:defRPr sz="1200" b="0" i="0" u="none" strike="noStrike" cap="none">
                <a:solidFill>
                  <a:srgbClr val="898989"/>
                </a:solidFill>
                <a:latin typeface="Arial"/>
                <a:ea typeface="Arial"/>
                <a:cs typeface="Arial"/>
                <a:sym typeface="Arial"/>
              </a:defRPr>
            </a:lvl3pPr>
            <a:lvl4pPr marL="0" marR="0" lvl="3" indent="0" algn="ctr" rtl="0">
              <a:spcBef>
                <a:spcPts val="0"/>
              </a:spcBef>
              <a:spcAft>
                <a:spcPts val="0"/>
              </a:spcAft>
              <a:buNone/>
              <a:defRPr sz="1200" b="0" i="0" u="none" strike="noStrike" cap="none">
                <a:solidFill>
                  <a:srgbClr val="898989"/>
                </a:solidFill>
                <a:latin typeface="Arial"/>
                <a:ea typeface="Arial"/>
                <a:cs typeface="Arial"/>
                <a:sym typeface="Arial"/>
              </a:defRPr>
            </a:lvl4pPr>
            <a:lvl5pPr marL="0" marR="0" lvl="4" indent="0" algn="ctr" rtl="0">
              <a:spcBef>
                <a:spcPts val="0"/>
              </a:spcBef>
              <a:spcAft>
                <a:spcPts val="0"/>
              </a:spcAft>
              <a:buNone/>
              <a:defRPr sz="1200" b="0" i="0" u="none" strike="noStrike" cap="none">
                <a:solidFill>
                  <a:srgbClr val="898989"/>
                </a:solidFill>
                <a:latin typeface="Arial"/>
                <a:ea typeface="Arial"/>
                <a:cs typeface="Arial"/>
                <a:sym typeface="Arial"/>
              </a:defRPr>
            </a:lvl5pPr>
            <a:lvl6pPr marL="0" marR="0" lvl="5" indent="0" algn="ctr" rtl="0">
              <a:spcBef>
                <a:spcPts val="0"/>
              </a:spcBef>
              <a:spcAft>
                <a:spcPts val="0"/>
              </a:spcAft>
              <a:buNone/>
              <a:defRPr sz="1200" b="0" i="0" u="none" strike="noStrike" cap="none">
                <a:solidFill>
                  <a:srgbClr val="898989"/>
                </a:solidFill>
                <a:latin typeface="Arial"/>
                <a:ea typeface="Arial"/>
                <a:cs typeface="Arial"/>
                <a:sym typeface="Arial"/>
              </a:defRPr>
            </a:lvl6pPr>
            <a:lvl7pPr marL="0" marR="0" lvl="6" indent="0" algn="ctr" rtl="0">
              <a:spcBef>
                <a:spcPts val="0"/>
              </a:spcBef>
              <a:spcAft>
                <a:spcPts val="0"/>
              </a:spcAft>
              <a:buNone/>
              <a:defRPr sz="1200" b="0" i="0" u="none" strike="noStrike" cap="none">
                <a:solidFill>
                  <a:srgbClr val="898989"/>
                </a:solidFill>
                <a:latin typeface="Arial"/>
                <a:ea typeface="Arial"/>
                <a:cs typeface="Arial"/>
                <a:sym typeface="Arial"/>
              </a:defRPr>
            </a:lvl7pPr>
            <a:lvl8pPr marL="0" marR="0" lvl="7" indent="0" algn="ctr" rtl="0">
              <a:spcBef>
                <a:spcPts val="0"/>
              </a:spcBef>
              <a:spcAft>
                <a:spcPts val="0"/>
              </a:spcAft>
              <a:buNone/>
              <a:defRPr sz="1200" b="0" i="0" u="none" strike="noStrike" cap="none">
                <a:solidFill>
                  <a:srgbClr val="898989"/>
                </a:solidFill>
                <a:latin typeface="Arial"/>
                <a:ea typeface="Arial"/>
                <a:cs typeface="Arial"/>
                <a:sym typeface="Arial"/>
              </a:defRPr>
            </a:lvl8pPr>
            <a:lvl9pPr marL="0" marR="0" lvl="8" indent="0" algn="ctr" rtl="0">
              <a:spcBef>
                <a:spcPts val="0"/>
              </a:spcBef>
              <a:spcAft>
                <a:spcPts val="0"/>
              </a:spcAft>
              <a:buNone/>
              <a:defRPr sz="1200" b="0" i="0" u="none" strike="noStrike" cap="none">
                <a:solidFill>
                  <a:srgbClr val="898989"/>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
        <p:nvSpPr>
          <p:cNvPr id="44" name="Shape 44"/>
          <p:cNvSpPr txBox="1">
            <a:spLocks noGrp="1"/>
          </p:cNvSpPr>
          <p:nvPr>
            <p:ph type="dt" idx="10"/>
          </p:nvPr>
        </p:nvSpPr>
        <p:spPr>
          <a:xfrm>
            <a:off x="6732588" y="620713"/>
            <a:ext cx="2133600" cy="36512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r>
              <a:rPr lang="en-US"/>
              <a:t>MAY 2018</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1"/>
        <p:cNvGrpSpPr/>
        <p:nvPr/>
      </p:nvGrpSpPr>
      <p:grpSpPr>
        <a:xfrm>
          <a:off x="0" y="0"/>
          <a:ext cx="0" cy="0"/>
          <a:chOff x="0" y="0"/>
          <a:chExt cx="0" cy="0"/>
        </a:xfrm>
      </p:grpSpPr>
      <p:sp>
        <p:nvSpPr>
          <p:cNvPr id="52" name="Shape 52"/>
          <p:cNvSpPr txBox="1">
            <a:spLocks noGrp="1"/>
          </p:cNvSpPr>
          <p:nvPr>
            <p:ph type="ftr" idx="11"/>
          </p:nvPr>
        </p:nvSpPr>
        <p:spPr>
          <a:xfrm>
            <a:off x="128588" y="6246813"/>
            <a:ext cx="386715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3" name="Shape 53"/>
          <p:cNvSpPr txBox="1">
            <a:spLocks noGrp="1"/>
          </p:cNvSpPr>
          <p:nvPr>
            <p:ph type="sldNum" idx="12"/>
          </p:nvPr>
        </p:nvSpPr>
        <p:spPr>
          <a:xfrm>
            <a:off x="4211638" y="6251575"/>
            <a:ext cx="720725" cy="365125"/>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b="0" i="0" u="none" strike="noStrike" cap="none">
                <a:solidFill>
                  <a:srgbClr val="898989"/>
                </a:solidFill>
                <a:latin typeface="Arial"/>
                <a:ea typeface="Arial"/>
                <a:cs typeface="Arial"/>
                <a:sym typeface="Arial"/>
              </a:defRPr>
            </a:lvl1pPr>
            <a:lvl2pPr marL="0" marR="0" lvl="1" indent="0" algn="ctr" rtl="0">
              <a:spcBef>
                <a:spcPts val="0"/>
              </a:spcBef>
              <a:spcAft>
                <a:spcPts val="0"/>
              </a:spcAft>
              <a:buNone/>
              <a:defRPr sz="1200" b="0" i="0" u="none" strike="noStrike" cap="none">
                <a:solidFill>
                  <a:srgbClr val="898989"/>
                </a:solidFill>
                <a:latin typeface="Arial"/>
                <a:ea typeface="Arial"/>
                <a:cs typeface="Arial"/>
                <a:sym typeface="Arial"/>
              </a:defRPr>
            </a:lvl2pPr>
            <a:lvl3pPr marL="0" marR="0" lvl="2" indent="0" algn="ctr" rtl="0">
              <a:spcBef>
                <a:spcPts val="0"/>
              </a:spcBef>
              <a:spcAft>
                <a:spcPts val="0"/>
              </a:spcAft>
              <a:buNone/>
              <a:defRPr sz="1200" b="0" i="0" u="none" strike="noStrike" cap="none">
                <a:solidFill>
                  <a:srgbClr val="898989"/>
                </a:solidFill>
                <a:latin typeface="Arial"/>
                <a:ea typeface="Arial"/>
                <a:cs typeface="Arial"/>
                <a:sym typeface="Arial"/>
              </a:defRPr>
            </a:lvl3pPr>
            <a:lvl4pPr marL="0" marR="0" lvl="3" indent="0" algn="ctr" rtl="0">
              <a:spcBef>
                <a:spcPts val="0"/>
              </a:spcBef>
              <a:spcAft>
                <a:spcPts val="0"/>
              </a:spcAft>
              <a:buNone/>
              <a:defRPr sz="1200" b="0" i="0" u="none" strike="noStrike" cap="none">
                <a:solidFill>
                  <a:srgbClr val="898989"/>
                </a:solidFill>
                <a:latin typeface="Arial"/>
                <a:ea typeface="Arial"/>
                <a:cs typeface="Arial"/>
                <a:sym typeface="Arial"/>
              </a:defRPr>
            </a:lvl4pPr>
            <a:lvl5pPr marL="0" marR="0" lvl="4" indent="0" algn="ctr" rtl="0">
              <a:spcBef>
                <a:spcPts val="0"/>
              </a:spcBef>
              <a:spcAft>
                <a:spcPts val="0"/>
              </a:spcAft>
              <a:buNone/>
              <a:defRPr sz="1200" b="0" i="0" u="none" strike="noStrike" cap="none">
                <a:solidFill>
                  <a:srgbClr val="898989"/>
                </a:solidFill>
                <a:latin typeface="Arial"/>
                <a:ea typeface="Arial"/>
                <a:cs typeface="Arial"/>
                <a:sym typeface="Arial"/>
              </a:defRPr>
            </a:lvl5pPr>
            <a:lvl6pPr marL="0" marR="0" lvl="5" indent="0" algn="ctr" rtl="0">
              <a:spcBef>
                <a:spcPts val="0"/>
              </a:spcBef>
              <a:spcAft>
                <a:spcPts val="0"/>
              </a:spcAft>
              <a:buNone/>
              <a:defRPr sz="1200" b="0" i="0" u="none" strike="noStrike" cap="none">
                <a:solidFill>
                  <a:srgbClr val="898989"/>
                </a:solidFill>
                <a:latin typeface="Arial"/>
                <a:ea typeface="Arial"/>
                <a:cs typeface="Arial"/>
                <a:sym typeface="Arial"/>
              </a:defRPr>
            </a:lvl6pPr>
            <a:lvl7pPr marL="0" marR="0" lvl="6" indent="0" algn="ctr" rtl="0">
              <a:spcBef>
                <a:spcPts val="0"/>
              </a:spcBef>
              <a:spcAft>
                <a:spcPts val="0"/>
              </a:spcAft>
              <a:buNone/>
              <a:defRPr sz="1200" b="0" i="0" u="none" strike="noStrike" cap="none">
                <a:solidFill>
                  <a:srgbClr val="898989"/>
                </a:solidFill>
                <a:latin typeface="Arial"/>
                <a:ea typeface="Arial"/>
                <a:cs typeface="Arial"/>
                <a:sym typeface="Arial"/>
              </a:defRPr>
            </a:lvl7pPr>
            <a:lvl8pPr marL="0" marR="0" lvl="7" indent="0" algn="ctr" rtl="0">
              <a:spcBef>
                <a:spcPts val="0"/>
              </a:spcBef>
              <a:spcAft>
                <a:spcPts val="0"/>
              </a:spcAft>
              <a:buNone/>
              <a:defRPr sz="1200" b="0" i="0" u="none" strike="noStrike" cap="none">
                <a:solidFill>
                  <a:srgbClr val="898989"/>
                </a:solidFill>
                <a:latin typeface="Arial"/>
                <a:ea typeface="Arial"/>
                <a:cs typeface="Arial"/>
                <a:sym typeface="Arial"/>
              </a:defRPr>
            </a:lvl8pPr>
            <a:lvl9pPr marL="0" marR="0" lvl="8" indent="0" algn="ctr" rtl="0">
              <a:spcBef>
                <a:spcPts val="0"/>
              </a:spcBef>
              <a:spcAft>
                <a:spcPts val="0"/>
              </a:spcAft>
              <a:buNone/>
              <a:defRPr sz="1200" b="0" i="0" u="none" strike="noStrike" cap="none">
                <a:solidFill>
                  <a:srgbClr val="898989"/>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
        <p:nvSpPr>
          <p:cNvPr id="54" name="Shape 54"/>
          <p:cNvSpPr txBox="1">
            <a:spLocks noGrp="1"/>
          </p:cNvSpPr>
          <p:nvPr>
            <p:ph type="dt" idx="10"/>
          </p:nvPr>
        </p:nvSpPr>
        <p:spPr>
          <a:xfrm>
            <a:off x="6732588" y="620713"/>
            <a:ext cx="2133600" cy="36512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r>
              <a:rPr lang="en-US"/>
              <a:t>MAY 2018</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BC67DD-F1BF-4043-8D8E-4CC2A6B2EBB1}" type="datetime1">
              <a:rPr lang="en-US" smtClean="0">
                <a:solidFill>
                  <a:prstClr val="black">
                    <a:tint val="75000"/>
                  </a:prstClr>
                </a:solidFill>
              </a:rPr>
              <a:t>11/7/2018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WTPN  June/July 2018</a:t>
            </a:r>
          </a:p>
        </p:txBody>
      </p:sp>
      <p:sp>
        <p:nvSpPr>
          <p:cNvPr id="6" name="Slide Number Placeholder 5"/>
          <p:cNvSpPr>
            <a:spLocks noGrp="1"/>
          </p:cNvSpPr>
          <p:nvPr>
            <p:ph type="sldNum" sz="quarter" idx="12"/>
          </p:nvPr>
        </p:nvSpPr>
        <p:spPr/>
        <p:txBody>
          <a:bodyPr/>
          <a:lstStyle/>
          <a:p>
            <a:fld id="{D3E18955-42B8-4E1C-BAFE-582E6550DB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5564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1D8E71-F339-45F3-8498-0FE3FCA78A96}" type="datetime1">
              <a:rPr lang="en-US" smtClean="0">
                <a:solidFill>
                  <a:prstClr val="black">
                    <a:tint val="75000"/>
                  </a:prstClr>
                </a:solidFill>
              </a:rPr>
              <a:t>11/7/2018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WTPN  June/July 2018</a:t>
            </a:r>
          </a:p>
        </p:txBody>
      </p:sp>
      <p:sp>
        <p:nvSpPr>
          <p:cNvPr id="6" name="Slide Number Placeholder 5"/>
          <p:cNvSpPr>
            <a:spLocks noGrp="1"/>
          </p:cNvSpPr>
          <p:nvPr>
            <p:ph type="sldNum" sz="quarter" idx="12"/>
          </p:nvPr>
        </p:nvSpPr>
        <p:spPr/>
        <p:txBody>
          <a:bodyPr/>
          <a:lstStyle/>
          <a:p>
            <a:fld id="{D3E18955-42B8-4E1C-BAFE-582E6550DB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96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F373DC-5A3B-40B1-B8A6-814F1F8E27AF}" type="datetime1">
              <a:rPr lang="en-US" smtClean="0">
                <a:solidFill>
                  <a:prstClr val="black">
                    <a:tint val="75000"/>
                  </a:prstClr>
                </a:solidFill>
              </a:rPr>
              <a:t>11/7/2018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WTPN  June/July 2018</a:t>
            </a:r>
          </a:p>
        </p:txBody>
      </p:sp>
      <p:sp>
        <p:nvSpPr>
          <p:cNvPr id="6" name="Slide Number Placeholder 5"/>
          <p:cNvSpPr>
            <a:spLocks noGrp="1"/>
          </p:cNvSpPr>
          <p:nvPr>
            <p:ph type="sldNum" sz="quarter" idx="12"/>
          </p:nvPr>
        </p:nvSpPr>
        <p:spPr/>
        <p:txBody>
          <a:bodyPr/>
          <a:lstStyle/>
          <a:p>
            <a:fld id="{D3E18955-42B8-4E1C-BAFE-582E6550DB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8585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011CB7-59A1-46EC-A941-15259DAA1CE2}" type="datetime1">
              <a:rPr lang="en-US" smtClean="0">
                <a:solidFill>
                  <a:prstClr val="black">
                    <a:tint val="75000"/>
                  </a:prstClr>
                </a:solidFill>
              </a:rPr>
              <a:t>11/7/2018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WTPN  June/July 2018</a:t>
            </a:r>
          </a:p>
        </p:txBody>
      </p:sp>
      <p:sp>
        <p:nvSpPr>
          <p:cNvPr id="7" name="Slide Number Placeholder 6"/>
          <p:cNvSpPr>
            <a:spLocks noGrp="1"/>
          </p:cNvSpPr>
          <p:nvPr>
            <p:ph type="sldNum" sz="quarter" idx="12"/>
          </p:nvPr>
        </p:nvSpPr>
        <p:spPr/>
        <p:txBody>
          <a:bodyPr/>
          <a:lstStyle/>
          <a:p>
            <a:fld id="{D3E18955-42B8-4E1C-BAFE-582E6550DB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6272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3200" b="0" i="0" u="none" strike="noStrike" cap="none">
                <a:solidFill>
                  <a:srgbClr val="9A1D2B"/>
                </a:solidFill>
                <a:latin typeface="Arial"/>
                <a:ea typeface="Arial"/>
                <a:cs typeface="Arial"/>
                <a:sym typeface="Arial"/>
              </a:defRPr>
            </a:lvl1pPr>
            <a:lvl2pPr marR="0" lvl="1" algn="l" rtl="0">
              <a:spcBef>
                <a:spcPts val="0"/>
              </a:spcBef>
              <a:spcAft>
                <a:spcPts val="0"/>
              </a:spcAft>
              <a:buSzPts val="1400"/>
              <a:buNone/>
              <a:defRPr sz="3200" b="0" i="0" u="none" strike="noStrike" cap="none">
                <a:solidFill>
                  <a:srgbClr val="9A1D2B"/>
                </a:solidFill>
                <a:latin typeface="Arial"/>
                <a:ea typeface="Arial"/>
                <a:cs typeface="Arial"/>
                <a:sym typeface="Arial"/>
              </a:defRPr>
            </a:lvl2pPr>
            <a:lvl3pPr marR="0" lvl="2" algn="l" rtl="0">
              <a:spcBef>
                <a:spcPts val="0"/>
              </a:spcBef>
              <a:spcAft>
                <a:spcPts val="0"/>
              </a:spcAft>
              <a:buSzPts val="1400"/>
              <a:buNone/>
              <a:defRPr sz="3200" b="0" i="0" u="none" strike="noStrike" cap="none">
                <a:solidFill>
                  <a:srgbClr val="9A1D2B"/>
                </a:solidFill>
                <a:latin typeface="Arial"/>
                <a:ea typeface="Arial"/>
                <a:cs typeface="Arial"/>
                <a:sym typeface="Arial"/>
              </a:defRPr>
            </a:lvl3pPr>
            <a:lvl4pPr marR="0" lvl="3" algn="l" rtl="0">
              <a:spcBef>
                <a:spcPts val="0"/>
              </a:spcBef>
              <a:spcAft>
                <a:spcPts val="0"/>
              </a:spcAft>
              <a:buSzPts val="1400"/>
              <a:buNone/>
              <a:defRPr sz="3200" b="0" i="0" u="none" strike="noStrike" cap="none">
                <a:solidFill>
                  <a:srgbClr val="9A1D2B"/>
                </a:solidFill>
                <a:latin typeface="Arial"/>
                <a:ea typeface="Arial"/>
                <a:cs typeface="Arial"/>
                <a:sym typeface="Arial"/>
              </a:defRPr>
            </a:lvl4pPr>
            <a:lvl5pPr marR="0" lvl="4" algn="l" rtl="0">
              <a:spcBef>
                <a:spcPts val="0"/>
              </a:spcBef>
              <a:spcAft>
                <a:spcPts val="0"/>
              </a:spcAft>
              <a:buSzPts val="1400"/>
              <a:buNone/>
              <a:defRPr sz="3200" b="0" i="0" u="none" strike="noStrike" cap="none">
                <a:solidFill>
                  <a:srgbClr val="9A1D2B"/>
                </a:solidFill>
                <a:latin typeface="Arial"/>
                <a:ea typeface="Arial"/>
                <a:cs typeface="Arial"/>
                <a:sym typeface="Arial"/>
              </a:defRPr>
            </a:lvl5pPr>
            <a:lvl6pPr marR="0" lvl="5" algn="l" rtl="0">
              <a:spcBef>
                <a:spcPts val="0"/>
              </a:spcBef>
              <a:spcAft>
                <a:spcPts val="0"/>
              </a:spcAft>
              <a:buSzPts val="1400"/>
              <a:buNone/>
              <a:defRPr sz="3200" b="0" i="0" u="none" strike="noStrike" cap="none">
                <a:solidFill>
                  <a:srgbClr val="9A1D2B"/>
                </a:solidFill>
                <a:latin typeface="Arial"/>
                <a:ea typeface="Arial"/>
                <a:cs typeface="Arial"/>
                <a:sym typeface="Arial"/>
              </a:defRPr>
            </a:lvl6pPr>
            <a:lvl7pPr marR="0" lvl="6" algn="l" rtl="0">
              <a:spcBef>
                <a:spcPts val="0"/>
              </a:spcBef>
              <a:spcAft>
                <a:spcPts val="0"/>
              </a:spcAft>
              <a:buSzPts val="1400"/>
              <a:buNone/>
              <a:defRPr sz="3200" b="0" i="0" u="none" strike="noStrike" cap="none">
                <a:solidFill>
                  <a:srgbClr val="9A1D2B"/>
                </a:solidFill>
                <a:latin typeface="Arial"/>
                <a:ea typeface="Arial"/>
                <a:cs typeface="Arial"/>
                <a:sym typeface="Arial"/>
              </a:defRPr>
            </a:lvl7pPr>
            <a:lvl8pPr marR="0" lvl="7" algn="l" rtl="0">
              <a:spcBef>
                <a:spcPts val="0"/>
              </a:spcBef>
              <a:spcAft>
                <a:spcPts val="0"/>
              </a:spcAft>
              <a:buSzPts val="1400"/>
              <a:buNone/>
              <a:defRPr sz="3200" b="0" i="0" u="none" strike="noStrike" cap="none">
                <a:solidFill>
                  <a:srgbClr val="9A1D2B"/>
                </a:solidFill>
                <a:latin typeface="Arial"/>
                <a:ea typeface="Arial"/>
                <a:cs typeface="Arial"/>
                <a:sym typeface="Arial"/>
              </a:defRPr>
            </a:lvl8pPr>
            <a:lvl9pPr marR="0" lvl="8" algn="l" rtl="0">
              <a:spcBef>
                <a:spcPts val="0"/>
              </a:spcBef>
              <a:spcAft>
                <a:spcPts val="0"/>
              </a:spcAft>
              <a:buSzPts val="1400"/>
              <a:buNone/>
              <a:defRPr sz="3200" b="0" i="0" u="none" strike="noStrike" cap="none">
                <a:solidFill>
                  <a:srgbClr val="9A1D2B"/>
                </a:solidFill>
                <a:latin typeface="Arial"/>
                <a:ea typeface="Arial"/>
                <a:cs typeface="Arial"/>
                <a:sym typeface="Arial"/>
              </a:defRPr>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rgbClr val="BF2F37"/>
              </a:buClr>
              <a:buSzPts val="2800"/>
              <a:buFont typeface="Arial"/>
              <a:buChar char="•"/>
              <a:defRPr sz="2800" b="0" i="0" u="none" strike="noStrike" cap="none">
                <a:solidFill>
                  <a:srgbClr val="BF2F37"/>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2" name="Shape 12" descr="logo-ltr.tif"/>
          <p:cNvPicPr preferRelativeResize="0"/>
          <p:nvPr/>
        </p:nvPicPr>
        <p:blipFill rotWithShape="1">
          <a:blip r:embed="rId7">
            <a:alphaModFix/>
          </a:blip>
          <a:srcRect/>
          <a:stretch/>
        </p:blipFill>
        <p:spPr>
          <a:xfrm>
            <a:off x="250825" y="285750"/>
            <a:ext cx="1944688" cy="563563"/>
          </a:xfrm>
          <a:prstGeom prst="rect">
            <a:avLst/>
          </a:prstGeom>
          <a:noFill/>
          <a:ln>
            <a:noFill/>
          </a:ln>
        </p:spPr>
      </p:pic>
      <p:cxnSp>
        <p:nvCxnSpPr>
          <p:cNvPr id="13" name="Shape 13"/>
          <p:cNvCxnSpPr/>
          <p:nvPr/>
        </p:nvCxnSpPr>
        <p:spPr>
          <a:xfrm>
            <a:off x="250825" y="1079500"/>
            <a:ext cx="8642350" cy="0"/>
          </a:xfrm>
          <a:prstGeom prst="straightConnector1">
            <a:avLst/>
          </a:prstGeom>
          <a:noFill/>
          <a:ln w="19050" cap="flat" cmpd="sng">
            <a:solidFill>
              <a:srgbClr val="7F7F7F"/>
            </a:solidFill>
            <a:prstDash val="dot"/>
            <a:round/>
            <a:headEnd type="none" w="sm" len="sm"/>
            <a:tailEnd type="none" w="sm" len="sm"/>
          </a:ln>
        </p:spPr>
      </p:cxnSp>
      <p:cxnSp>
        <p:nvCxnSpPr>
          <p:cNvPr id="14" name="Shape 14"/>
          <p:cNvCxnSpPr/>
          <p:nvPr/>
        </p:nvCxnSpPr>
        <p:spPr>
          <a:xfrm>
            <a:off x="250825" y="6165850"/>
            <a:ext cx="8642350" cy="0"/>
          </a:xfrm>
          <a:prstGeom prst="straightConnector1">
            <a:avLst/>
          </a:prstGeom>
          <a:noFill/>
          <a:ln w="19050" cap="flat" cmpd="sng">
            <a:solidFill>
              <a:srgbClr val="7F7F7F"/>
            </a:solidFill>
            <a:prstDash val="dot"/>
            <a:round/>
            <a:headEnd type="none" w="sm" len="sm"/>
            <a:tailEnd type="none" w="sm" len="sm"/>
          </a:ln>
        </p:spPr>
      </p:cxnSp>
      <p:pic>
        <p:nvPicPr>
          <p:cNvPr id="15" name="Shape 15" descr="address.gif"/>
          <p:cNvPicPr preferRelativeResize="0"/>
          <p:nvPr/>
        </p:nvPicPr>
        <p:blipFill rotWithShape="1">
          <a:blip r:embed="rId8">
            <a:alphaModFix/>
          </a:blip>
          <a:srcRect/>
          <a:stretch/>
        </p:blipFill>
        <p:spPr>
          <a:xfrm>
            <a:off x="7400925" y="6237288"/>
            <a:ext cx="1492250" cy="342900"/>
          </a:xfrm>
          <a:prstGeom prst="rect">
            <a:avLst/>
          </a:prstGeom>
          <a:noFill/>
          <a:ln>
            <a:noFill/>
          </a:ln>
        </p:spPr>
      </p:pic>
      <p:sp>
        <p:nvSpPr>
          <p:cNvPr id="16" name="Shape 16"/>
          <p:cNvSpPr txBox="1">
            <a:spLocks noGrp="1"/>
          </p:cNvSpPr>
          <p:nvPr>
            <p:ph type="ftr" idx="11"/>
          </p:nvPr>
        </p:nvSpPr>
        <p:spPr>
          <a:xfrm>
            <a:off x="128588" y="6246813"/>
            <a:ext cx="386715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7" name="Shape 17"/>
          <p:cNvSpPr txBox="1">
            <a:spLocks noGrp="1"/>
          </p:cNvSpPr>
          <p:nvPr>
            <p:ph type="sldNum" idx="12"/>
          </p:nvPr>
        </p:nvSpPr>
        <p:spPr>
          <a:xfrm>
            <a:off x="4211638" y="6251575"/>
            <a:ext cx="720725" cy="365125"/>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b="0" i="0" u="none" strike="noStrike" cap="none">
                <a:solidFill>
                  <a:srgbClr val="898989"/>
                </a:solidFill>
                <a:latin typeface="Arial"/>
                <a:ea typeface="Arial"/>
                <a:cs typeface="Arial"/>
                <a:sym typeface="Arial"/>
              </a:defRPr>
            </a:lvl1pPr>
            <a:lvl2pPr marL="0" marR="0" lvl="1" indent="0" algn="ctr" rtl="0">
              <a:spcBef>
                <a:spcPts val="0"/>
              </a:spcBef>
              <a:spcAft>
                <a:spcPts val="0"/>
              </a:spcAft>
              <a:buNone/>
              <a:defRPr sz="1200" b="0" i="0" u="none" strike="noStrike" cap="none">
                <a:solidFill>
                  <a:srgbClr val="898989"/>
                </a:solidFill>
                <a:latin typeface="Arial"/>
                <a:ea typeface="Arial"/>
                <a:cs typeface="Arial"/>
                <a:sym typeface="Arial"/>
              </a:defRPr>
            </a:lvl2pPr>
            <a:lvl3pPr marL="0" marR="0" lvl="2" indent="0" algn="ctr" rtl="0">
              <a:spcBef>
                <a:spcPts val="0"/>
              </a:spcBef>
              <a:spcAft>
                <a:spcPts val="0"/>
              </a:spcAft>
              <a:buNone/>
              <a:defRPr sz="1200" b="0" i="0" u="none" strike="noStrike" cap="none">
                <a:solidFill>
                  <a:srgbClr val="898989"/>
                </a:solidFill>
                <a:latin typeface="Arial"/>
                <a:ea typeface="Arial"/>
                <a:cs typeface="Arial"/>
                <a:sym typeface="Arial"/>
              </a:defRPr>
            </a:lvl3pPr>
            <a:lvl4pPr marL="0" marR="0" lvl="3" indent="0" algn="ctr" rtl="0">
              <a:spcBef>
                <a:spcPts val="0"/>
              </a:spcBef>
              <a:spcAft>
                <a:spcPts val="0"/>
              </a:spcAft>
              <a:buNone/>
              <a:defRPr sz="1200" b="0" i="0" u="none" strike="noStrike" cap="none">
                <a:solidFill>
                  <a:srgbClr val="898989"/>
                </a:solidFill>
                <a:latin typeface="Arial"/>
                <a:ea typeface="Arial"/>
                <a:cs typeface="Arial"/>
                <a:sym typeface="Arial"/>
              </a:defRPr>
            </a:lvl4pPr>
            <a:lvl5pPr marL="0" marR="0" lvl="4" indent="0" algn="ctr" rtl="0">
              <a:spcBef>
                <a:spcPts val="0"/>
              </a:spcBef>
              <a:spcAft>
                <a:spcPts val="0"/>
              </a:spcAft>
              <a:buNone/>
              <a:defRPr sz="1200" b="0" i="0" u="none" strike="noStrike" cap="none">
                <a:solidFill>
                  <a:srgbClr val="898989"/>
                </a:solidFill>
                <a:latin typeface="Arial"/>
                <a:ea typeface="Arial"/>
                <a:cs typeface="Arial"/>
                <a:sym typeface="Arial"/>
              </a:defRPr>
            </a:lvl5pPr>
            <a:lvl6pPr marL="0" marR="0" lvl="5" indent="0" algn="ctr" rtl="0">
              <a:spcBef>
                <a:spcPts val="0"/>
              </a:spcBef>
              <a:spcAft>
                <a:spcPts val="0"/>
              </a:spcAft>
              <a:buNone/>
              <a:defRPr sz="1200" b="0" i="0" u="none" strike="noStrike" cap="none">
                <a:solidFill>
                  <a:srgbClr val="898989"/>
                </a:solidFill>
                <a:latin typeface="Arial"/>
                <a:ea typeface="Arial"/>
                <a:cs typeface="Arial"/>
                <a:sym typeface="Arial"/>
              </a:defRPr>
            </a:lvl6pPr>
            <a:lvl7pPr marL="0" marR="0" lvl="6" indent="0" algn="ctr" rtl="0">
              <a:spcBef>
                <a:spcPts val="0"/>
              </a:spcBef>
              <a:spcAft>
                <a:spcPts val="0"/>
              </a:spcAft>
              <a:buNone/>
              <a:defRPr sz="1200" b="0" i="0" u="none" strike="noStrike" cap="none">
                <a:solidFill>
                  <a:srgbClr val="898989"/>
                </a:solidFill>
                <a:latin typeface="Arial"/>
                <a:ea typeface="Arial"/>
                <a:cs typeface="Arial"/>
                <a:sym typeface="Arial"/>
              </a:defRPr>
            </a:lvl7pPr>
            <a:lvl8pPr marL="0" marR="0" lvl="7" indent="0" algn="ctr" rtl="0">
              <a:spcBef>
                <a:spcPts val="0"/>
              </a:spcBef>
              <a:spcAft>
                <a:spcPts val="0"/>
              </a:spcAft>
              <a:buNone/>
              <a:defRPr sz="1200" b="0" i="0" u="none" strike="noStrike" cap="none">
                <a:solidFill>
                  <a:srgbClr val="898989"/>
                </a:solidFill>
                <a:latin typeface="Arial"/>
                <a:ea typeface="Arial"/>
                <a:cs typeface="Arial"/>
                <a:sym typeface="Arial"/>
              </a:defRPr>
            </a:lvl8pPr>
            <a:lvl9pPr marL="0" marR="0" lvl="8" indent="0" algn="ctr" rtl="0">
              <a:spcBef>
                <a:spcPts val="0"/>
              </a:spcBef>
              <a:spcAft>
                <a:spcPts val="0"/>
              </a:spcAft>
              <a:buNone/>
              <a:defRPr sz="1200" b="0" i="0" u="none" strike="noStrike" cap="none">
                <a:solidFill>
                  <a:srgbClr val="898989"/>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
        <p:nvSpPr>
          <p:cNvPr id="18" name="Shape 18"/>
          <p:cNvSpPr txBox="1">
            <a:spLocks noGrp="1"/>
          </p:cNvSpPr>
          <p:nvPr>
            <p:ph type="dt" idx="10"/>
          </p:nvPr>
        </p:nvSpPr>
        <p:spPr>
          <a:xfrm>
            <a:off x="6732588" y="620713"/>
            <a:ext cx="2133600" cy="36512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r>
              <a:rPr lang="en-US"/>
              <a:t>MAY 2018</a:t>
            </a:r>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4" r:id="rId5"/>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B912F2C-3D51-408D-9818-32A911A07198}" type="datetime1">
              <a:rPr lang="en-US" smtClean="0">
                <a:solidFill>
                  <a:prstClr val="black">
                    <a:tint val="75000"/>
                  </a:prstClr>
                </a:solidFill>
              </a:rPr>
              <a:t>11/7/2018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solidFill>
                  <a:prstClr val="black">
                    <a:tint val="75000"/>
                  </a:prstClr>
                </a:solidFill>
              </a:rPr>
              <a:t>WTPN  June/July 2018</a:t>
            </a: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E18955-42B8-4E1C-BAFE-582E6550DB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9142690"/>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hf sldNum="0"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bristol.ac.uk/sps/wtpn/policyessentials/"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www.scld.org.uk/wp-content/uploads/2016/02/Guide-to-Supported-Parenting-141014.pdf"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www.bristol.ac.uk/sps/people/beth-j-tarleton/publications.html"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ww.plymouthhighburytrust.org.uk/" TargetMode="External"/><Relationship Id="rId2" Type="http://schemas.openxmlformats.org/officeDocument/2006/relationships/hyperlink" Target="https://www.cornwall.gov.uk/education-and-learning/schools-and-colleges/special-educational-needs-file/information-advice-and-support/council-services/childrens-psychology-service/educational-psychology/video-interaction-guidance-service/" TargetMode="External"/><Relationship Id="rId1" Type="http://schemas.openxmlformats.org/officeDocument/2006/relationships/slideLayout" Target="../slideLayouts/slideLayout1.xml"/><Relationship Id="rId5" Type="http://schemas.openxmlformats.org/officeDocument/2006/relationships/hyperlink" Target="http://www.wtpn.co.uk/" TargetMode="External"/><Relationship Id="rId4" Type="http://schemas.openxmlformats.org/officeDocument/2006/relationships/hyperlink" Target="http://suffolkscb.org.uk/assets/Working-with-Children/Policies-Guidance-and-Protocols/ACCORD/2016-02-03-The-ACCORD-Protocol-Principles-and-Guidance-v5.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pNe133YO5S0" TargetMode="External"/><Relationship Id="rId2" Type="http://schemas.openxmlformats.org/officeDocument/2006/relationships/hyperlink" Target="https://www.ripfa.org.uk/resources/publications/strategic-briefings/supporting-parents-who-have-learning-disabilities-strategic-briefing-201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hyperlink" Target="http://www.bristol.ac.uk/sps/wtpn/"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bristol.ac.uk/sps/wtpn/policyessentials/"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upportingfamiliesid.com/" TargetMode="External"/><Relationship Id="rId2" Type="http://schemas.openxmlformats.org/officeDocument/2006/relationships/hyperlink" Target="https://www.researchgate.net/publication/315834634_A_Different_Childhood_Voices_of_5_Adult_Children_of_Parents_with_Intellectual_Disabilities" TargetMode="Externa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www.bristol.ac.uk/media-library/sites/sps/documents/wtpn/2016%20WTPN%20UPDATE%20OF%20THE%20GPG%20-%20finalised%20with%20cover.pdf" TargetMode="External"/><Relationship Id="rId2" Type="http://schemas.openxmlformats.org/officeDocument/2006/relationships/hyperlink" Target="http://www.bristol.ac.uk/media-library/sites/sps/documents/wtpn/GTC%20SUMMARY%20REPORT%2016.5.2018%20designed.pdf" TargetMode="Externa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familylawweek.co.uk/site.aspx?i=ed180330" TargetMode="Externa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wtpn.co.uk/"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3" Type="http://schemas.openxmlformats.org/officeDocument/2006/relationships/hyperlink" Target="http://www.bristol.ac.uk/sps/wtpn/resources/" TargetMode="External"/><Relationship Id="rId2" Type="http://schemas.openxmlformats.org/officeDocument/2006/relationships/hyperlink" Target="https://www.judiciary.gov.uk/publications/family-proceedings-parents-with-a-learning-disability/" TargetMode="Externa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hyperlink" Target="http://www.theadvocatesgateway.org/" TargetMode="External"/><Relationship Id="rId4" Type="http://schemas.openxmlformats.org/officeDocument/2006/relationships/hyperlink" Target="http://www.lawsociety.org.uk/support-services/advice/practice-notes/meeting-the-needs-of-vulnerable-clients-july-2015/" TargetMode="External"/></Relationships>
</file>

<file path=ppt/slides/_rels/slide9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3" Type="http://schemas.openxmlformats.org/officeDocument/2006/relationships/hyperlink" Target="mailto:Beth.Tarleton@bris.ac.uk" TargetMode="External"/><Relationship Id="rId2" Type="http://schemas.openxmlformats.org/officeDocument/2006/relationships/hyperlink" Target="http://www.wtpn.co.uk/"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mailto:Nadine.Tilbury@bris.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700" b="1" dirty="0"/>
              <a:t>Working Together </a:t>
            </a:r>
            <a:br>
              <a:rPr lang="en-GB" sz="2700" b="1" dirty="0"/>
            </a:br>
            <a:r>
              <a:rPr lang="en-GB" sz="2700" b="1" dirty="0"/>
              <a:t>with Parents Network (WTPN)</a:t>
            </a:r>
          </a:p>
        </p:txBody>
      </p:sp>
      <p:sp>
        <p:nvSpPr>
          <p:cNvPr id="3" name="Content Placeholder 2"/>
          <p:cNvSpPr>
            <a:spLocks noGrp="1"/>
          </p:cNvSpPr>
          <p:nvPr>
            <p:ph idx="1"/>
          </p:nvPr>
        </p:nvSpPr>
        <p:spPr/>
        <p:txBody>
          <a:bodyPr>
            <a:normAutofit fontScale="85000" lnSpcReduction="10000"/>
          </a:bodyPr>
          <a:lstStyle/>
          <a:p>
            <a:endParaRPr lang="en-GB" dirty="0"/>
          </a:p>
          <a:p>
            <a:pPr lvl="0"/>
            <a:r>
              <a:rPr lang="en-GB" dirty="0"/>
              <a:t>UK wide – based at Bristol University, Norah Fry Centre for Disability Studies – Lead: Beth Tarleton (academic researcher – specialises in parents with LD)</a:t>
            </a:r>
          </a:p>
          <a:p>
            <a:pPr lvl="0"/>
            <a:r>
              <a:rPr lang="en-GB" dirty="0"/>
              <a:t>900+ members from social care adults/children; health; legal; independent advocacy sectors – all professionals working with parents with LD </a:t>
            </a:r>
          </a:p>
          <a:p>
            <a:pPr lvl="0"/>
            <a:r>
              <a:rPr lang="en-GB" dirty="0"/>
              <a:t>WTPN starting point: child’s welfare is paramount</a:t>
            </a:r>
          </a:p>
          <a:p>
            <a:pPr lvl="0"/>
            <a:r>
              <a:rPr lang="en-GB" dirty="0"/>
              <a:t>Aim: Fair processes – respecting families’ rights under </a:t>
            </a:r>
            <a:r>
              <a:rPr lang="en-GB" dirty="0" err="1"/>
              <a:t>UNCRC</a:t>
            </a:r>
            <a:r>
              <a:rPr lang="en-GB" dirty="0"/>
              <a:t>, </a:t>
            </a:r>
            <a:r>
              <a:rPr lang="en-GB" dirty="0" err="1"/>
              <a:t>UNCRPD</a:t>
            </a:r>
            <a:r>
              <a:rPr lang="en-GB" dirty="0"/>
              <a:t>, Human Rights Act 1998, Equality Act 2010, Children Act 1989, Care Act 2014</a:t>
            </a:r>
          </a:p>
          <a:p>
            <a:pPr lvl="0"/>
            <a:r>
              <a:rPr lang="en-GB" dirty="0"/>
              <a:t>In 2016, the WTPN updated the </a:t>
            </a:r>
            <a:r>
              <a:rPr lang="en-GB" dirty="0" err="1"/>
              <a:t>Dept</a:t>
            </a:r>
            <a:r>
              <a:rPr lang="en-GB" dirty="0"/>
              <a:t> of Health 2007 Good Practice Guidance on working with parents with a learning disability </a:t>
            </a:r>
          </a:p>
          <a:p>
            <a:pPr lvl="0"/>
            <a:endParaRPr lang="en-GB" dirty="0">
              <a:hlinkClick r:id="rId2"/>
            </a:endParaRPr>
          </a:p>
          <a:p>
            <a:pPr lvl="0"/>
            <a:r>
              <a:rPr lang="en-GB" dirty="0">
                <a:hlinkClick r:id="rId2"/>
              </a:rPr>
              <a:t>http://www.bristol.ac.uk/sps/wtpn/policyessentials/</a:t>
            </a:r>
            <a:r>
              <a:rPr lang="en-GB" dirty="0"/>
              <a:t> </a:t>
            </a:r>
          </a:p>
        </p:txBody>
      </p:sp>
      <p:pic>
        <p:nvPicPr>
          <p:cNvPr id="5" name="Picture 2" descr="U:\nfrc\projects\WTWPN Phase 3\photos\WTWPN website pics 01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2647" y="468365"/>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2466251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1BFD5-68B2-40DE-AAB0-EF47475DE676}"/>
              </a:ext>
            </a:extLst>
          </p:cNvPr>
          <p:cNvSpPr>
            <a:spLocks noGrp="1"/>
          </p:cNvSpPr>
          <p:nvPr>
            <p:ph type="title"/>
          </p:nvPr>
        </p:nvSpPr>
        <p:spPr>
          <a:xfrm>
            <a:off x="251520" y="1196752"/>
            <a:ext cx="8614668" cy="589845"/>
          </a:xfrm>
        </p:spPr>
        <p:txBody>
          <a:bodyPr/>
          <a:lstStyle/>
          <a:p>
            <a:r>
              <a:rPr lang="en-GB" dirty="0"/>
              <a:t>Links  for Scottish resources</a:t>
            </a:r>
          </a:p>
        </p:txBody>
      </p:sp>
      <p:sp>
        <p:nvSpPr>
          <p:cNvPr id="3" name="Text Placeholder 2">
            <a:extLst>
              <a:ext uri="{FF2B5EF4-FFF2-40B4-BE49-F238E27FC236}">
                <a16:creationId xmlns:a16="http://schemas.microsoft.com/office/drawing/2014/main" id="{F9D7D87D-58D9-4C30-A53F-8C9FC37D516C}"/>
              </a:ext>
            </a:extLst>
          </p:cNvPr>
          <p:cNvSpPr>
            <a:spLocks noGrp="1"/>
          </p:cNvSpPr>
          <p:nvPr>
            <p:ph type="body" idx="1"/>
          </p:nvPr>
        </p:nvSpPr>
        <p:spPr>
          <a:xfrm>
            <a:off x="251520" y="1786597"/>
            <a:ext cx="8640960" cy="3705275"/>
          </a:xfrm>
        </p:spPr>
        <p:txBody>
          <a:bodyPr/>
          <a:lstStyle/>
          <a:p>
            <a:r>
              <a:rPr lang="en-GB" sz="2400" b="1" dirty="0"/>
              <a:t>scld.org.uk/</a:t>
            </a:r>
            <a:r>
              <a:rPr lang="en-GB" sz="2400" b="1" dirty="0" err="1"/>
              <a:t>wp</a:t>
            </a:r>
            <a:r>
              <a:rPr lang="en-GB" sz="2400" b="1" dirty="0"/>
              <a:t>-content/uploads/2017/08/PARENTING-GUIDE-FOR-WEB.pdf</a:t>
            </a:r>
          </a:p>
          <a:p>
            <a:endParaRPr lang="en-GB" sz="2400" dirty="0"/>
          </a:p>
          <a:p>
            <a:r>
              <a:rPr lang="en-GB" sz="2400" b="1" dirty="0">
                <a:hlinkClick r:id="rId2"/>
              </a:rPr>
              <a:t>www.scld.org.uk/wp-content/uploads/2016/02/Guide-to-Supported-Parenting-141014.pdf</a:t>
            </a:r>
            <a:endParaRPr lang="en-GB" sz="2400" b="1" dirty="0"/>
          </a:p>
          <a:p>
            <a:endParaRPr lang="en-GB" sz="2400" dirty="0"/>
          </a:p>
          <a:p>
            <a:r>
              <a:rPr lang="en-GB" sz="2400" b="1" dirty="0"/>
              <a:t>www.scld.org.uk/wp-content/uploads/2015/06/Supported_Parenting_web.pdf</a:t>
            </a:r>
          </a:p>
          <a:p>
            <a:endParaRPr lang="en-GB" dirty="0"/>
          </a:p>
        </p:txBody>
      </p:sp>
      <p:sp>
        <p:nvSpPr>
          <p:cNvPr id="4" name="Footer Placeholder 3">
            <a:extLst>
              <a:ext uri="{FF2B5EF4-FFF2-40B4-BE49-F238E27FC236}">
                <a16:creationId xmlns:a16="http://schemas.microsoft.com/office/drawing/2014/main" id="{8BB180BC-456E-4830-B62D-3A401FC68FAA}"/>
              </a:ext>
            </a:extLst>
          </p:cNvPr>
          <p:cNvSpPr>
            <a:spLocks noGrp="1"/>
          </p:cNvSpPr>
          <p:nvPr>
            <p:ph type="ftr" idx="11"/>
          </p:nvPr>
        </p:nvSpPr>
        <p:spPr/>
        <p:txBody>
          <a:bodyPr/>
          <a:lstStyle/>
          <a:p>
            <a:endParaRPr lang="en-GB"/>
          </a:p>
        </p:txBody>
      </p:sp>
      <p:sp>
        <p:nvSpPr>
          <p:cNvPr id="5" name="Slide Number Placeholder 4">
            <a:extLst>
              <a:ext uri="{FF2B5EF4-FFF2-40B4-BE49-F238E27FC236}">
                <a16:creationId xmlns:a16="http://schemas.microsoft.com/office/drawing/2014/main" id="{B4B1F9C4-929A-4D24-BB79-901895AC2A5F}"/>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GB" smtClean="0"/>
              <a:t>10</a:t>
            </a:fld>
            <a:endParaRPr lang="en-GB"/>
          </a:p>
        </p:txBody>
      </p:sp>
      <p:sp>
        <p:nvSpPr>
          <p:cNvPr id="6" name="Date Placeholder 5">
            <a:extLst>
              <a:ext uri="{FF2B5EF4-FFF2-40B4-BE49-F238E27FC236}">
                <a16:creationId xmlns:a16="http://schemas.microsoft.com/office/drawing/2014/main" id="{8AFC6DF8-B229-43DD-B1AC-7BD4A9C5D866}"/>
              </a:ext>
            </a:extLst>
          </p:cNvPr>
          <p:cNvSpPr>
            <a:spLocks noGrp="1"/>
          </p:cNvSpPr>
          <p:nvPr>
            <p:ph type="dt" idx="10"/>
          </p:nvPr>
        </p:nvSpPr>
        <p:spPr/>
        <p:txBody>
          <a:bodyPr/>
          <a:lstStyle/>
          <a:p>
            <a:r>
              <a:rPr lang="en-US"/>
              <a:t>MAY 2018</a:t>
            </a:r>
          </a:p>
        </p:txBody>
      </p:sp>
    </p:spTree>
    <p:extLst>
      <p:ext uri="{BB962C8B-B14F-4D97-AF65-F5344CB8AC3E}">
        <p14:creationId xmlns:p14="http://schemas.microsoft.com/office/powerpoint/2010/main" val="824629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B72F5-FD56-4F19-A9AE-7465F3A50574}"/>
              </a:ext>
            </a:extLst>
          </p:cNvPr>
          <p:cNvSpPr>
            <a:spLocks noGrp="1"/>
          </p:cNvSpPr>
          <p:nvPr>
            <p:ph type="title"/>
          </p:nvPr>
        </p:nvSpPr>
        <p:spPr>
          <a:xfrm>
            <a:off x="115442" y="1037581"/>
            <a:ext cx="8640960" cy="646407"/>
          </a:xfrm>
        </p:spPr>
        <p:txBody>
          <a:bodyPr/>
          <a:lstStyle/>
          <a:p>
            <a:r>
              <a:rPr lang="en-GB" dirty="0"/>
              <a:t>Research and interventions in England</a:t>
            </a:r>
          </a:p>
        </p:txBody>
      </p:sp>
      <p:sp>
        <p:nvSpPr>
          <p:cNvPr id="3" name="Text Placeholder 2">
            <a:extLst>
              <a:ext uri="{FF2B5EF4-FFF2-40B4-BE49-F238E27FC236}">
                <a16:creationId xmlns:a16="http://schemas.microsoft.com/office/drawing/2014/main" id="{DE78E7E2-4A5B-4D66-9B7D-28EC52377510}"/>
              </a:ext>
            </a:extLst>
          </p:cNvPr>
          <p:cNvSpPr>
            <a:spLocks noGrp="1"/>
          </p:cNvSpPr>
          <p:nvPr>
            <p:ph type="body" idx="1"/>
          </p:nvPr>
        </p:nvSpPr>
        <p:spPr>
          <a:xfrm>
            <a:off x="115442" y="1882487"/>
            <a:ext cx="8640960" cy="4161066"/>
          </a:xfrm>
        </p:spPr>
        <p:txBody>
          <a:bodyPr/>
          <a:lstStyle/>
          <a:p>
            <a:r>
              <a:rPr lang="en-GB" sz="2400" dirty="0"/>
              <a:t>Valuing Parents support service: Better outcomes for children of parents supported by service.</a:t>
            </a:r>
          </a:p>
          <a:p>
            <a:r>
              <a:rPr lang="en-GB" sz="2400" dirty="0"/>
              <a:t>Mellow Futures: over the course of the parenting programme the level of concern for the welfare of the majority of children was reduced. https://www.mellowparenting.org/</a:t>
            </a:r>
          </a:p>
          <a:p>
            <a:r>
              <a:rPr lang="en-GB" sz="2400" dirty="0"/>
              <a:t>Reports at:  </a:t>
            </a:r>
            <a:r>
              <a:rPr lang="en-GB" sz="2400" dirty="0">
                <a:hlinkClick r:id="rId2"/>
              </a:rPr>
              <a:t>http://www.bristol.ac.uk/sps/people/beth-j-tarleton/publications.html</a:t>
            </a:r>
            <a:endParaRPr lang="en-GB" sz="2400" dirty="0"/>
          </a:p>
          <a:p>
            <a:r>
              <a:rPr lang="en-GB" sz="2400" dirty="0"/>
              <a:t>Shared lives increasingly.</a:t>
            </a:r>
          </a:p>
          <a:p>
            <a:pPr marL="25400" indent="0">
              <a:buNone/>
            </a:pPr>
            <a:endParaRPr lang="en-GB" sz="2400" dirty="0"/>
          </a:p>
          <a:p>
            <a:endParaRPr lang="en-GB" dirty="0"/>
          </a:p>
        </p:txBody>
      </p:sp>
      <p:sp>
        <p:nvSpPr>
          <p:cNvPr id="4" name="Footer Placeholder 3">
            <a:extLst>
              <a:ext uri="{FF2B5EF4-FFF2-40B4-BE49-F238E27FC236}">
                <a16:creationId xmlns:a16="http://schemas.microsoft.com/office/drawing/2014/main" id="{82E6092A-31DE-4206-B060-2210530BBAC6}"/>
              </a:ext>
            </a:extLst>
          </p:cNvPr>
          <p:cNvSpPr>
            <a:spLocks noGrp="1"/>
          </p:cNvSpPr>
          <p:nvPr>
            <p:ph type="ftr" idx="11"/>
          </p:nvPr>
        </p:nvSpPr>
        <p:spPr/>
        <p:txBody>
          <a:bodyPr/>
          <a:lstStyle/>
          <a:p>
            <a:endParaRPr lang="en-GB"/>
          </a:p>
        </p:txBody>
      </p:sp>
      <p:sp>
        <p:nvSpPr>
          <p:cNvPr id="5" name="Slide Number Placeholder 4">
            <a:extLst>
              <a:ext uri="{FF2B5EF4-FFF2-40B4-BE49-F238E27FC236}">
                <a16:creationId xmlns:a16="http://schemas.microsoft.com/office/drawing/2014/main" id="{34D1C60C-AAF7-44E9-85B8-84FAB87B7436}"/>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GB" smtClean="0"/>
              <a:t>11</a:t>
            </a:fld>
            <a:endParaRPr lang="en-GB"/>
          </a:p>
        </p:txBody>
      </p:sp>
      <p:sp>
        <p:nvSpPr>
          <p:cNvPr id="6" name="Date Placeholder 5">
            <a:extLst>
              <a:ext uri="{FF2B5EF4-FFF2-40B4-BE49-F238E27FC236}">
                <a16:creationId xmlns:a16="http://schemas.microsoft.com/office/drawing/2014/main" id="{8435D003-C687-4ECB-9346-E2CC101EB436}"/>
              </a:ext>
            </a:extLst>
          </p:cNvPr>
          <p:cNvSpPr>
            <a:spLocks noGrp="1"/>
          </p:cNvSpPr>
          <p:nvPr>
            <p:ph type="dt" idx="10"/>
          </p:nvPr>
        </p:nvSpPr>
        <p:spPr/>
        <p:txBody>
          <a:bodyPr/>
          <a:lstStyle/>
          <a:p>
            <a:r>
              <a:rPr lang="en-US"/>
              <a:t>MAY 2018</a:t>
            </a:r>
          </a:p>
        </p:txBody>
      </p:sp>
    </p:spTree>
    <p:extLst>
      <p:ext uri="{BB962C8B-B14F-4D97-AF65-F5344CB8AC3E}">
        <p14:creationId xmlns:p14="http://schemas.microsoft.com/office/powerpoint/2010/main" val="1503916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8640" y="1139483"/>
            <a:ext cx="8526720" cy="4958546"/>
          </a:xfrm>
        </p:spPr>
        <p:txBody>
          <a:bodyPr>
            <a:normAutofit fontScale="55000" lnSpcReduction="20000"/>
          </a:bodyPr>
          <a:lstStyle/>
          <a:p>
            <a:pPr marL="25400" lvl="0" indent="0">
              <a:buNone/>
            </a:pPr>
            <a:endParaRPr lang="en-GB" dirty="0"/>
          </a:p>
          <a:p>
            <a:pPr lvl="0"/>
            <a:r>
              <a:rPr lang="en-GB" dirty="0"/>
              <a:t>Enfield Integrated Learning Disabilities centre</a:t>
            </a:r>
          </a:p>
          <a:p>
            <a:pPr lvl="0"/>
            <a:r>
              <a:rPr lang="en-GB" dirty="0"/>
              <a:t>W Sussex Special Parenting Service – health and social care</a:t>
            </a:r>
          </a:p>
          <a:p>
            <a:pPr lvl="0"/>
            <a:r>
              <a:rPr lang="en-GB" dirty="0"/>
              <a:t>Cornwall Special Parenting Service – health and social care.  Guidance on VIG. </a:t>
            </a:r>
            <a:r>
              <a:rPr lang="en-GB" dirty="0">
                <a:hlinkClick r:id="rId2"/>
              </a:rPr>
              <a:t>https://www.cornwall.gov.uk/education-and-learning/schools-and-colleges/special-educational-needs-file/information-advice-and-support/council-services/childrens-psychology-service/educational-psychology/video-interaction-guidance-service/</a:t>
            </a:r>
            <a:endParaRPr lang="en-GB" dirty="0"/>
          </a:p>
          <a:p>
            <a:pPr lvl="0"/>
            <a:r>
              <a:rPr lang="en-GB" dirty="0"/>
              <a:t>Plymouth Highbury Advocacy  </a:t>
            </a:r>
            <a:r>
              <a:rPr lang="en-GB" dirty="0">
                <a:hlinkClick r:id="rId3"/>
              </a:rPr>
              <a:t>www.plymouthhighburytrust.org.uk/</a:t>
            </a:r>
            <a:endParaRPr lang="en-GB" dirty="0"/>
          </a:p>
          <a:p>
            <a:pPr lvl="0"/>
            <a:r>
              <a:rPr lang="en-GB" dirty="0"/>
              <a:t>Suffolk Accord – multi-agency, joint coordination adult/children’s services   </a:t>
            </a:r>
            <a:r>
              <a:rPr lang="en-GB" dirty="0">
                <a:hlinkClick r:id="rId4"/>
              </a:rPr>
              <a:t>http://suffolkscb.org.uk/assets/Working-with-Children/Policies-Guidance-and-Protocols/ACCORD/2016-02-03-The-ACCORD-Protocol-Principles-and-Guidance-v5.pdf</a:t>
            </a:r>
            <a:endParaRPr lang="en-GB" dirty="0"/>
          </a:p>
          <a:p>
            <a:r>
              <a:rPr lang="en-GB" dirty="0"/>
              <a:t>Coventry Grapevine – parent mentors, mothers learning together</a:t>
            </a:r>
          </a:p>
          <a:p>
            <a:pPr marL="25400" lvl="0" indent="0">
              <a:buNone/>
            </a:pPr>
            <a:endParaRPr lang="en-GB" sz="3800" dirty="0"/>
          </a:p>
          <a:p>
            <a:pPr lvl="0"/>
            <a:r>
              <a:rPr lang="en-GB" sz="3600" dirty="0"/>
              <a:t>Adapted Triple P course available</a:t>
            </a:r>
          </a:p>
          <a:p>
            <a:pPr lvl="0"/>
            <a:r>
              <a:rPr lang="en-GB" sz="3600" dirty="0"/>
              <a:t>Website – </a:t>
            </a:r>
            <a:r>
              <a:rPr lang="en-GB" sz="3600" dirty="0">
                <a:hlinkClick r:id="rId5"/>
              </a:rPr>
              <a:t>www.wtpn.co.uk</a:t>
            </a:r>
            <a:r>
              <a:rPr lang="en-GB" sz="3600" dirty="0"/>
              <a:t> Easy Reads, Protocols, Research</a:t>
            </a:r>
          </a:p>
          <a:p>
            <a:endParaRPr lang="en-GB" dirty="0"/>
          </a:p>
        </p:txBody>
      </p:sp>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3382450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286BC-9F4C-40FE-9669-FA869F0761A7}"/>
              </a:ext>
            </a:extLst>
          </p:cNvPr>
          <p:cNvSpPr>
            <a:spLocks noGrp="1"/>
          </p:cNvSpPr>
          <p:nvPr>
            <p:ph type="title"/>
          </p:nvPr>
        </p:nvSpPr>
        <p:spPr>
          <a:xfrm>
            <a:off x="251520" y="1196752"/>
            <a:ext cx="8614668" cy="603913"/>
          </a:xfrm>
        </p:spPr>
        <p:txBody>
          <a:bodyPr/>
          <a:lstStyle/>
          <a:p>
            <a:r>
              <a:rPr lang="en-GB" dirty="0"/>
              <a:t>Cost savings from interventions?</a:t>
            </a:r>
          </a:p>
        </p:txBody>
      </p:sp>
      <p:sp>
        <p:nvSpPr>
          <p:cNvPr id="3" name="Text Placeholder 2">
            <a:extLst>
              <a:ext uri="{FF2B5EF4-FFF2-40B4-BE49-F238E27FC236}">
                <a16:creationId xmlns:a16="http://schemas.microsoft.com/office/drawing/2014/main" id="{673A9A74-3D02-4D6B-B226-CB17F556FBD5}"/>
              </a:ext>
            </a:extLst>
          </p:cNvPr>
          <p:cNvSpPr>
            <a:spLocks noGrp="1"/>
          </p:cNvSpPr>
          <p:nvPr>
            <p:ph type="body" idx="1"/>
          </p:nvPr>
        </p:nvSpPr>
        <p:spPr>
          <a:xfrm>
            <a:off x="251520" y="1800665"/>
            <a:ext cx="8640960" cy="4325499"/>
          </a:xfrm>
        </p:spPr>
        <p:txBody>
          <a:bodyPr/>
          <a:lstStyle/>
          <a:p>
            <a:pPr marL="25400" indent="0">
              <a:buNone/>
            </a:pPr>
            <a:endParaRPr lang="en-GB" sz="2400" dirty="0"/>
          </a:p>
          <a:p>
            <a:pPr marL="25400" indent="0">
              <a:buNone/>
            </a:pPr>
            <a:r>
              <a:rPr lang="en-GB" sz="2400" dirty="0"/>
              <a:t>Bauer (2015)</a:t>
            </a:r>
          </a:p>
          <a:p>
            <a:pPr marL="25400" indent="0">
              <a:buNone/>
            </a:pPr>
            <a:endParaRPr lang="en-GB" sz="2400" dirty="0"/>
          </a:p>
          <a:p>
            <a:pPr marL="25400" indent="0">
              <a:buNone/>
            </a:pPr>
            <a:r>
              <a:rPr lang="en-GB" sz="2400" dirty="0"/>
              <a:t>Preliminary cost-benefit analyses of support for parents with learning difficulties indicate that the expected return on investment, per £1 spent, resulted in a short-term return of £1.80 to £3 to the government and that there was the possibility of long-term savings. </a:t>
            </a:r>
          </a:p>
          <a:p>
            <a:pPr marL="25400" indent="0">
              <a:buNone/>
            </a:pPr>
            <a:endParaRPr lang="en-GB" sz="2400" dirty="0"/>
          </a:p>
          <a:p>
            <a:pPr marL="25400" indent="0">
              <a:buNone/>
            </a:pPr>
            <a:r>
              <a:rPr lang="en-GB" sz="2400" dirty="0"/>
              <a:t>http://eprints.lse.ac.uk/64778/</a:t>
            </a:r>
          </a:p>
        </p:txBody>
      </p:sp>
      <p:sp>
        <p:nvSpPr>
          <p:cNvPr id="4" name="Footer Placeholder 3">
            <a:extLst>
              <a:ext uri="{FF2B5EF4-FFF2-40B4-BE49-F238E27FC236}">
                <a16:creationId xmlns:a16="http://schemas.microsoft.com/office/drawing/2014/main" id="{F12D2FF7-CC1C-430C-B2B7-57571E7B0A15}"/>
              </a:ext>
            </a:extLst>
          </p:cNvPr>
          <p:cNvSpPr>
            <a:spLocks noGrp="1"/>
          </p:cNvSpPr>
          <p:nvPr>
            <p:ph type="ftr" idx="11"/>
          </p:nvPr>
        </p:nvSpPr>
        <p:spPr/>
        <p:txBody>
          <a:bodyPr/>
          <a:lstStyle/>
          <a:p>
            <a:endParaRPr lang="en-GB"/>
          </a:p>
        </p:txBody>
      </p:sp>
      <p:sp>
        <p:nvSpPr>
          <p:cNvPr id="5" name="Slide Number Placeholder 4">
            <a:extLst>
              <a:ext uri="{FF2B5EF4-FFF2-40B4-BE49-F238E27FC236}">
                <a16:creationId xmlns:a16="http://schemas.microsoft.com/office/drawing/2014/main" id="{B3598FF4-B9AF-4500-8313-CE1C96DE15A6}"/>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GB" smtClean="0"/>
              <a:t>13</a:t>
            </a:fld>
            <a:endParaRPr lang="en-GB"/>
          </a:p>
        </p:txBody>
      </p:sp>
      <p:sp>
        <p:nvSpPr>
          <p:cNvPr id="6" name="Date Placeholder 5">
            <a:extLst>
              <a:ext uri="{FF2B5EF4-FFF2-40B4-BE49-F238E27FC236}">
                <a16:creationId xmlns:a16="http://schemas.microsoft.com/office/drawing/2014/main" id="{D9AF1216-2B9F-456E-A4BA-5CF10CC4BB14}"/>
              </a:ext>
            </a:extLst>
          </p:cNvPr>
          <p:cNvSpPr>
            <a:spLocks noGrp="1"/>
          </p:cNvSpPr>
          <p:nvPr>
            <p:ph type="dt" idx="10"/>
          </p:nvPr>
        </p:nvSpPr>
        <p:spPr/>
        <p:txBody>
          <a:bodyPr/>
          <a:lstStyle/>
          <a:p>
            <a:r>
              <a:rPr lang="en-US"/>
              <a:t>MAY 2018</a:t>
            </a:r>
          </a:p>
        </p:txBody>
      </p:sp>
    </p:spTree>
    <p:extLst>
      <p:ext uri="{BB962C8B-B14F-4D97-AF65-F5344CB8AC3E}">
        <p14:creationId xmlns:p14="http://schemas.microsoft.com/office/powerpoint/2010/main" val="2562779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D899A06-076C-425D-BEC7-8205B0866DD5}"/>
              </a:ext>
            </a:extLst>
          </p:cNvPr>
          <p:cNvSpPr>
            <a:spLocks noGrp="1"/>
          </p:cNvSpPr>
          <p:nvPr>
            <p:ph type="body" idx="1"/>
          </p:nvPr>
        </p:nvSpPr>
        <p:spPr/>
        <p:txBody>
          <a:bodyPr/>
          <a:lstStyle/>
          <a:p>
            <a:pPr marL="25400" indent="0">
              <a:buNone/>
            </a:pPr>
            <a:r>
              <a:rPr lang="en-GB" dirty="0">
                <a:solidFill>
                  <a:srgbClr val="C00000"/>
                </a:solidFill>
              </a:rPr>
              <a:t>Rip/</a:t>
            </a:r>
            <a:r>
              <a:rPr lang="en-GB" dirty="0" err="1">
                <a:solidFill>
                  <a:srgbClr val="C00000"/>
                </a:solidFill>
              </a:rPr>
              <a:t>Ripfa</a:t>
            </a:r>
            <a:r>
              <a:rPr lang="en-GB" dirty="0">
                <a:solidFill>
                  <a:srgbClr val="C00000"/>
                </a:solidFill>
              </a:rPr>
              <a:t> strategic briefing</a:t>
            </a:r>
          </a:p>
          <a:p>
            <a:pPr marL="25400" indent="0">
              <a:buNone/>
            </a:pPr>
            <a:endParaRPr lang="en-GB" dirty="0"/>
          </a:p>
          <a:p>
            <a:r>
              <a:rPr lang="en-GB" sz="2400" dirty="0">
                <a:hlinkClick r:id="rId2"/>
              </a:rPr>
              <a:t>https://www.ripfa.org.uk/resources/publications/strategic-briefings/supporting-parents-who-have-learning-disabilities-strategic-briefing-2018/</a:t>
            </a:r>
            <a:endParaRPr lang="en-GB" sz="2400" dirty="0"/>
          </a:p>
          <a:p>
            <a:endParaRPr lang="en-GB" sz="2400" b="1" dirty="0">
              <a:solidFill>
                <a:srgbClr val="C00000"/>
              </a:solidFill>
            </a:endParaRPr>
          </a:p>
          <a:p>
            <a:pPr marL="25400" indent="0">
              <a:buNone/>
            </a:pPr>
            <a:r>
              <a:rPr lang="en-GB" sz="2400" b="1" dirty="0">
                <a:solidFill>
                  <a:srgbClr val="C00000"/>
                </a:solidFill>
              </a:rPr>
              <a:t>Most research on mothers, recent research on Fathers:</a:t>
            </a:r>
          </a:p>
          <a:p>
            <a:r>
              <a:rPr lang="en-GB" sz="2400" dirty="0"/>
              <a:t>http://www.bristol.ac.uk/media-library/sites/sps/documents/wtpn/FWLD%20SSCR%20Findings%204%20page%20summary%20FINAL.pdf</a:t>
            </a:r>
          </a:p>
          <a:p>
            <a:pPr marL="25400" indent="0">
              <a:buNone/>
            </a:pPr>
            <a:r>
              <a:rPr lang="en-GB" sz="2400" dirty="0"/>
              <a:t>	</a:t>
            </a:r>
            <a:r>
              <a:rPr lang="en-GB" sz="2400" dirty="0">
                <a:hlinkClick r:id="rId3"/>
              </a:rPr>
              <a:t>https://www.youtube.com/watch?v=pNe133YO5S0</a:t>
            </a:r>
            <a:endParaRPr lang="en-GB" sz="2400" dirty="0"/>
          </a:p>
          <a:p>
            <a:endParaRPr lang="en-GB" dirty="0"/>
          </a:p>
        </p:txBody>
      </p:sp>
      <p:sp>
        <p:nvSpPr>
          <p:cNvPr id="3" name="Footer Placeholder 2">
            <a:extLst>
              <a:ext uri="{FF2B5EF4-FFF2-40B4-BE49-F238E27FC236}">
                <a16:creationId xmlns:a16="http://schemas.microsoft.com/office/drawing/2014/main" id="{44BB1FD1-F217-4471-98D6-F34C7331897B}"/>
              </a:ext>
            </a:extLst>
          </p:cNvPr>
          <p:cNvSpPr>
            <a:spLocks noGrp="1"/>
          </p:cNvSpPr>
          <p:nvPr>
            <p:ph type="ftr" idx="11"/>
          </p:nvPr>
        </p:nvSpPr>
        <p:spPr/>
        <p:txBody>
          <a:bodyPr/>
          <a:lstStyle/>
          <a:p>
            <a:endParaRPr lang="en-GB"/>
          </a:p>
        </p:txBody>
      </p:sp>
      <p:sp>
        <p:nvSpPr>
          <p:cNvPr id="4" name="Slide Number Placeholder 3">
            <a:extLst>
              <a:ext uri="{FF2B5EF4-FFF2-40B4-BE49-F238E27FC236}">
                <a16:creationId xmlns:a16="http://schemas.microsoft.com/office/drawing/2014/main" id="{D6365192-E928-4457-B799-93AA8489AC57}"/>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GB" smtClean="0"/>
              <a:t>14</a:t>
            </a:fld>
            <a:endParaRPr lang="en-GB"/>
          </a:p>
        </p:txBody>
      </p:sp>
      <p:sp>
        <p:nvSpPr>
          <p:cNvPr id="5" name="Date Placeholder 4">
            <a:extLst>
              <a:ext uri="{FF2B5EF4-FFF2-40B4-BE49-F238E27FC236}">
                <a16:creationId xmlns:a16="http://schemas.microsoft.com/office/drawing/2014/main" id="{850D6A98-EFC8-410F-B33A-9281F6F17E2D}"/>
              </a:ext>
            </a:extLst>
          </p:cNvPr>
          <p:cNvSpPr>
            <a:spLocks noGrp="1"/>
          </p:cNvSpPr>
          <p:nvPr>
            <p:ph type="dt" idx="10"/>
          </p:nvPr>
        </p:nvSpPr>
        <p:spPr/>
        <p:txBody>
          <a:bodyPr/>
          <a:lstStyle/>
          <a:p>
            <a:r>
              <a:rPr lang="en-US"/>
              <a:t>MAY 2018</a:t>
            </a:r>
          </a:p>
        </p:txBody>
      </p:sp>
    </p:spTree>
    <p:extLst>
      <p:ext uri="{BB962C8B-B14F-4D97-AF65-F5344CB8AC3E}">
        <p14:creationId xmlns:p14="http://schemas.microsoft.com/office/powerpoint/2010/main" val="18780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251525" y="1196750"/>
            <a:ext cx="8640900" cy="1524300"/>
          </a:xfrm>
          <a:prstGeom prst="rect">
            <a:avLst/>
          </a:prstGeom>
          <a:noFill/>
          <a:ln>
            <a:noFill/>
          </a:ln>
        </p:spPr>
        <p:txBody>
          <a:bodyPr spcFirstLastPara="1" wrap="square" lIns="91425" tIns="45700" rIns="91425" bIns="45700" anchor="b" anchorCtr="0">
            <a:noAutofit/>
          </a:bodyPr>
          <a:lstStyle/>
          <a:p>
            <a:pPr marL="0" marR="0" lvl="0" indent="0" rtl="0">
              <a:spcBef>
                <a:spcPts val="0"/>
              </a:spcBef>
              <a:spcAft>
                <a:spcPts val="0"/>
              </a:spcAft>
              <a:buNone/>
            </a:pPr>
            <a:endParaRPr sz="3000" b="1">
              <a:solidFill>
                <a:schemeClr val="dk1"/>
              </a:solidFill>
            </a:endParaRPr>
          </a:p>
          <a:p>
            <a:pPr marL="0" marR="0" lvl="0" indent="0" rtl="0">
              <a:spcBef>
                <a:spcPts val="0"/>
              </a:spcBef>
              <a:spcAft>
                <a:spcPts val="0"/>
              </a:spcAft>
              <a:buNone/>
            </a:pPr>
            <a:r>
              <a:rPr lang="en-GB" sz="3000" b="1">
                <a:solidFill>
                  <a:srgbClr val="9A1D2B"/>
                </a:solidFill>
                <a:latin typeface="Calibri"/>
                <a:ea typeface="Calibri"/>
                <a:cs typeface="Calibri"/>
                <a:sym typeface="Calibri"/>
              </a:rPr>
              <a:t>New ways of thinking about professional practice with parents with learning difficulties where there are concerns about child neglect.</a:t>
            </a:r>
            <a:endParaRPr sz="3000" b="1" i="0" u="none" strike="noStrike" cap="none">
              <a:solidFill>
                <a:srgbClr val="9A1D2B"/>
              </a:solidFill>
              <a:latin typeface="Calibri"/>
              <a:ea typeface="Calibri"/>
              <a:cs typeface="Calibri"/>
              <a:sym typeface="Calibri"/>
            </a:endParaRPr>
          </a:p>
        </p:txBody>
      </p:sp>
      <p:sp>
        <p:nvSpPr>
          <p:cNvPr id="61" name="Shape 61"/>
          <p:cNvSpPr txBox="1">
            <a:spLocks noGrp="1"/>
          </p:cNvSpPr>
          <p:nvPr>
            <p:ph type="body" idx="1"/>
          </p:nvPr>
        </p:nvSpPr>
        <p:spPr>
          <a:xfrm>
            <a:off x="251525" y="3119275"/>
            <a:ext cx="8640900" cy="3006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3200"/>
              <a:buFont typeface="Arial"/>
              <a:buNone/>
            </a:pPr>
            <a:r>
              <a:rPr lang="en-GB" sz="2400" b="1">
                <a:latin typeface="Arial"/>
                <a:ea typeface="Arial"/>
                <a:cs typeface="Arial"/>
                <a:sym typeface="Arial"/>
              </a:rPr>
              <a:t>B</a:t>
            </a:r>
            <a:r>
              <a:rPr lang="en-GB" sz="2400" b="1"/>
              <a:t>eth Tarleton, Wendy Merchant, Danielle Turney, Nadine Tilbury</a:t>
            </a:r>
            <a:endParaRPr sz="2400" b="1"/>
          </a:p>
          <a:p>
            <a:pPr marL="0" marR="0" lvl="0" indent="0" algn="l" rtl="0">
              <a:spcBef>
                <a:spcPts val="640"/>
              </a:spcBef>
              <a:spcAft>
                <a:spcPts val="0"/>
              </a:spcAft>
              <a:buClr>
                <a:schemeClr val="dk1"/>
              </a:buClr>
              <a:buSzPts val="3200"/>
              <a:buFont typeface="Arial"/>
              <a:buNone/>
            </a:pPr>
            <a:endParaRPr sz="2400"/>
          </a:p>
          <a:p>
            <a:pPr marL="0" marR="0" lvl="0" indent="0" algn="l" rtl="0">
              <a:spcBef>
                <a:spcPts val="640"/>
              </a:spcBef>
              <a:spcAft>
                <a:spcPts val="0"/>
              </a:spcAft>
              <a:buClr>
                <a:schemeClr val="dk1"/>
              </a:buClr>
              <a:buSzPts val="3200"/>
              <a:buFont typeface="Arial"/>
              <a:buNone/>
            </a:pPr>
            <a:r>
              <a:rPr lang="en-GB" sz="2400" i="0" u="none" strike="noStrike" cap="none">
                <a:solidFill>
                  <a:schemeClr val="dk1"/>
                </a:solidFill>
              </a:rPr>
              <a:t>Getting Things Changed</a:t>
            </a:r>
            <a:r>
              <a:rPr lang="en-GB" sz="2400"/>
              <a:t> project</a:t>
            </a:r>
            <a:endParaRPr sz="2400"/>
          </a:p>
          <a:p>
            <a:pPr marL="0" marR="0" lvl="0" indent="0" algn="l" rtl="0">
              <a:spcBef>
                <a:spcPts val="640"/>
              </a:spcBef>
              <a:spcAft>
                <a:spcPts val="0"/>
              </a:spcAft>
              <a:buClr>
                <a:schemeClr val="dk1"/>
              </a:buClr>
              <a:buSzPts val="3200"/>
              <a:buFont typeface="Arial"/>
              <a:buNone/>
            </a:pPr>
            <a:r>
              <a:rPr lang="en-GB" sz="2400" i="0" u="none" strike="noStrike" cap="none">
                <a:solidFill>
                  <a:schemeClr val="dk1"/>
                </a:solidFill>
              </a:rPr>
              <a:t>Norah Fry Centre for Disability Studies, University of Bristol</a:t>
            </a:r>
            <a:endParaRPr sz="2400"/>
          </a:p>
          <a:p>
            <a:pPr marL="342900" marR="0" lvl="0" indent="-139700" algn="l" rtl="0">
              <a:spcBef>
                <a:spcPts val="640"/>
              </a:spcBef>
              <a:spcAft>
                <a:spcPts val="0"/>
              </a:spcAft>
              <a:buClr>
                <a:schemeClr val="dk1"/>
              </a:buClr>
              <a:buSzPts val="3200"/>
              <a:buFont typeface="Arial"/>
              <a:buNone/>
            </a:pPr>
            <a:endParaRPr sz="2400" b="0" i="0" u="none" strike="noStrike" cap="none">
              <a:solidFill>
                <a:schemeClr val="dk1"/>
              </a:solidFill>
              <a:latin typeface="Calibri"/>
              <a:ea typeface="Calibri"/>
              <a:cs typeface="Calibri"/>
              <a:sym typeface="Calibri"/>
            </a:endParaRPr>
          </a:p>
        </p:txBody>
      </p:sp>
      <p:sp>
        <p:nvSpPr>
          <p:cNvPr id="62" name="Shape 62"/>
          <p:cNvSpPr txBox="1">
            <a:spLocks noGrp="1"/>
          </p:cNvSpPr>
          <p:nvPr>
            <p:ph type="ftr" idx="11"/>
          </p:nvPr>
        </p:nvSpPr>
        <p:spPr>
          <a:xfrm>
            <a:off x="128588" y="6246813"/>
            <a:ext cx="3867150" cy="36512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200" b="0" i="0" u="none" strike="noStrike" cap="none">
              <a:solidFill>
                <a:srgbClr val="888888"/>
              </a:solidFill>
              <a:latin typeface="Arial"/>
              <a:ea typeface="Arial"/>
              <a:cs typeface="Arial"/>
              <a:sym typeface="Arial"/>
            </a:endParaRPr>
          </a:p>
        </p:txBody>
      </p:sp>
      <p:sp>
        <p:nvSpPr>
          <p:cNvPr id="63" name="Shape 63"/>
          <p:cNvSpPr txBox="1">
            <a:spLocks noGrp="1"/>
          </p:cNvSpPr>
          <p:nvPr>
            <p:ph type="sldNum" idx="12"/>
          </p:nvPr>
        </p:nvSpPr>
        <p:spPr>
          <a:xfrm>
            <a:off x="4211638" y="6251575"/>
            <a:ext cx="720725" cy="3651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en-GB" sz="1200" b="0" i="0" u="none" strike="noStrike" cap="none">
                <a:solidFill>
                  <a:srgbClr val="898989"/>
                </a:solidFill>
                <a:latin typeface="Arial"/>
                <a:ea typeface="Arial"/>
                <a:cs typeface="Arial"/>
                <a:sym typeface="Arial"/>
              </a:rPr>
              <a:t>15</a:t>
            </a:fld>
            <a:endParaRPr sz="1200" b="0" i="0" u="none" strike="noStrike" cap="none">
              <a:solidFill>
                <a:srgbClr val="898989"/>
              </a:solidFill>
              <a:latin typeface="Arial"/>
              <a:ea typeface="Arial"/>
              <a:cs typeface="Arial"/>
              <a:sym typeface="Arial"/>
            </a:endParaRPr>
          </a:p>
        </p:txBody>
      </p:sp>
      <p:sp>
        <p:nvSpPr>
          <p:cNvPr id="64" name="Shape 64"/>
          <p:cNvSpPr txBox="1">
            <a:spLocks noGrp="1"/>
          </p:cNvSpPr>
          <p:nvPr>
            <p:ph type="dt" idx="10"/>
          </p:nvPr>
        </p:nvSpPr>
        <p:spPr>
          <a:xfrm>
            <a:off x="6732588" y="620713"/>
            <a:ext cx="2133600" cy="365125"/>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200" b="0" i="0" u="none" strike="noStrike" cap="none">
                <a:solidFill>
                  <a:srgbClr val="898989"/>
                </a:solidFill>
                <a:latin typeface="Arial"/>
                <a:ea typeface="Arial"/>
                <a:cs typeface="Arial"/>
                <a:sym typeface="Arial"/>
              </a:rPr>
              <a:t>MAY 2018</a:t>
            </a:r>
            <a:endParaRPr sz="1200" b="0" i="0" u="none" strike="noStrike" cap="none">
              <a:solidFill>
                <a:srgbClr val="898989"/>
              </a:solidFill>
              <a:latin typeface="Arial"/>
              <a:ea typeface="Arial"/>
              <a:cs typeface="Arial"/>
              <a:sym typeface="Arial"/>
            </a:endParaRPr>
          </a:p>
        </p:txBody>
      </p:sp>
      <p:pic>
        <p:nvPicPr>
          <p:cNvPr id="65" name="Shape 65"/>
          <p:cNvPicPr preferRelativeResize="0"/>
          <p:nvPr/>
        </p:nvPicPr>
        <p:blipFill rotWithShape="1">
          <a:blip r:embed="rId3">
            <a:alphaModFix/>
          </a:blip>
          <a:srcRect/>
          <a:stretch/>
        </p:blipFill>
        <p:spPr>
          <a:xfrm>
            <a:off x="251526" y="4863851"/>
            <a:ext cx="1346782" cy="1382975"/>
          </a:xfrm>
          <a:prstGeom prst="rect">
            <a:avLst/>
          </a:prstGeom>
          <a:noFill/>
          <a:ln>
            <a:noFill/>
          </a:ln>
        </p:spPr>
      </p:pic>
      <p:pic>
        <p:nvPicPr>
          <p:cNvPr id="66" name="Shape 66"/>
          <p:cNvPicPr preferRelativeResize="0"/>
          <p:nvPr/>
        </p:nvPicPr>
        <p:blipFill rotWithShape="1">
          <a:blip r:embed="rId4">
            <a:alphaModFix/>
          </a:blip>
          <a:srcRect/>
          <a:stretch/>
        </p:blipFill>
        <p:spPr>
          <a:xfrm>
            <a:off x="6732600" y="5048625"/>
            <a:ext cx="2033808" cy="101342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251525" y="1196750"/>
            <a:ext cx="8640900" cy="1071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sz="3000">
                <a:solidFill>
                  <a:srgbClr val="9A1D2B"/>
                </a:solidFill>
                <a:latin typeface="Calibri"/>
                <a:ea typeface="Calibri"/>
                <a:cs typeface="Calibri"/>
                <a:sym typeface="Calibri"/>
              </a:rPr>
              <a:t>Working with parents with learning difficulties - a focus on  </a:t>
            </a:r>
            <a:r>
              <a:rPr lang="en-GB" sz="3000">
                <a:latin typeface="Calibri"/>
                <a:ea typeface="Calibri"/>
                <a:cs typeface="Calibri"/>
                <a:sym typeface="Calibri"/>
              </a:rPr>
              <a:t>‘</a:t>
            </a:r>
            <a:r>
              <a:rPr lang="en-GB" sz="3000">
                <a:solidFill>
                  <a:srgbClr val="9A1D2B"/>
                </a:solidFill>
                <a:latin typeface="Calibri"/>
                <a:ea typeface="Calibri"/>
                <a:cs typeface="Calibri"/>
                <a:sym typeface="Calibri"/>
              </a:rPr>
              <a:t>successful</a:t>
            </a:r>
            <a:r>
              <a:rPr lang="en-GB" sz="3000">
                <a:latin typeface="Calibri"/>
                <a:ea typeface="Calibri"/>
                <a:cs typeface="Calibri"/>
                <a:sym typeface="Calibri"/>
              </a:rPr>
              <a:t>’</a:t>
            </a:r>
            <a:r>
              <a:rPr lang="en-GB" sz="3000">
                <a:solidFill>
                  <a:srgbClr val="9A1D2B"/>
                </a:solidFill>
                <a:latin typeface="Calibri"/>
                <a:ea typeface="Calibri"/>
                <a:cs typeface="Calibri"/>
                <a:sym typeface="Calibri"/>
              </a:rPr>
              <a:t> practices</a:t>
            </a:r>
            <a:endParaRPr sz="3000">
              <a:solidFill>
                <a:srgbClr val="9A1D2B"/>
              </a:solidFill>
              <a:latin typeface="Calibri"/>
              <a:ea typeface="Calibri"/>
              <a:cs typeface="Calibri"/>
              <a:sym typeface="Calibri"/>
            </a:endParaRPr>
          </a:p>
        </p:txBody>
      </p:sp>
      <p:sp>
        <p:nvSpPr>
          <p:cNvPr id="81" name="Shape 81"/>
          <p:cNvSpPr txBox="1">
            <a:spLocks noGrp="1"/>
          </p:cNvSpPr>
          <p:nvPr>
            <p:ph type="body" idx="1"/>
          </p:nvPr>
        </p:nvSpPr>
        <p:spPr>
          <a:xfrm>
            <a:off x="251525" y="2223625"/>
            <a:ext cx="8640900" cy="3821400"/>
          </a:xfrm>
          <a:prstGeom prst="rect">
            <a:avLst/>
          </a:prstGeom>
        </p:spPr>
        <p:txBody>
          <a:bodyPr spcFirstLastPara="1" wrap="square" lIns="91425" tIns="91425" rIns="91425" bIns="91425" anchor="t" anchorCtr="0">
            <a:noAutofit/>
          </a:bodyPr>
          <a:lstStyle/>
          <a:p>
            <a:pPr marL="457200" lvl="0" indent="-381000" rtl="0">
              <a:spcBef>
                <a:spcPts val="0"/>
              </a:spcBef>
              <a:spcAft>
                <a:spcPts val="0"/>
              </a:spcAft>
              <a:buSzPts val="2400"/>
              <a:buChar char="•"/>
            </a:pPr>
            <a:r>
              <a:rPr lang="en-GB" sz="2400" dirty="0"/>
              <a:t>NHS research ethical approval </a:t>
            </a:r>
            <a:endParaRPr sz="2400" dirty="0"/>
          </a:p>
          <a:p>
            <a:pPr marL="457200" lvl="0" indent="-381000" rtl="0">
              <a:spcBef>
                <a:spcPts val="0"/>
              </a:spcBef>
              <a:spcAft>
                <a:spcPts val="0"/>
              </a:spcAft>
              <a:buSzPts val="2400"/>
              <a:buChar char="•"/>
            </a:pPr>
            <a:r>
              <a:rPr lang="en-GB" sz="2400" dirty="0" err="1"/>
              <a:t>UOB</a:t>
            </a:r>
            <a:r>
              <a:rPr lang="en-GB" sz="2400" dirty="0"/>
              <a:t> research sponsorship and local research governance</a:t>
            </a:r>
            <a:endParaRPr sz="2400" dirty="0"/>
          </a:p>
          <a:p>
            <a:pPr marL="457200" lvl="0" indent="-381000" rtl="0">
              <a:spcBef>
                <a:spcPts val="0"/>
              </a:spcBef>
              <a:spcAft>
                <a:spcPts val="0"/>
              </a:spcAft>
              <a:buSzPts val="2400"/>
              <a:buChar char="•"/>
            </a:pPr>
            <a:r>
              <a:rPr lang="en-GB" sz="2400" dirty="0"/>
              <a:t>3 Research Advisory Groups - Professionals, Parents with LD, and Adult children of parents with LD</a:t>
            </a:r>
            <a:endParaRPr sz="2400" dirty="0"/>
          </a:p>
          <a:p>
            <a:pPr marL="457200" lvl="0" indent="-381000" rtl="0">
              <a:spcBef>
                <a:spcPts val="0"/>
              </a:spcBef>
              <a:spcAft>
                <a:spcPts val="0"/>
              </a:spcAft>
              <a:buSzPts val="2400"/>
              <a:buChar char="•"/>
            </a:pPr>
            <a:r>
              <a:rPr lang="en-GB" sz="2400" dirty="0"/>
              <a:t>Working Together with Parents Network asked members to identify sites of “successful practice” in England.  3 sites chosen.</a:t>
            </a:r>
            <a:endParaRPr sz="2400" dirty="0"/>
          </a:p>
          <a:p>
            <a:pPr marL="0" lvl="0" indent="457200">
              <a:spcBef>
                <a:spcPts val="640"/>
              </a:spcBef>
              <a:spcAft>
                <a:spcPts val="0"/>
              </a:spcAft>
              <a:buNone/>
            </a:pPr>
            <a:r>
              <a:rPr lang="en-GB" sz="2200" u="sng" dirty="0">
                <a:solidFill>
                  <a:schemeClr val="hlink"/>
                </a:solidFill>
                <a:hlinkClick r:id="rId3"/>
              </a:rPr>
              <a:t>http://www.bristol.ac.uk/sps/wtpn/</a:t>
            </a:r>
            <a:endParaRPr sz="2200" dirty="0"/>
          </a:p>
          <a:p>
            <a:pPr marL="457200" lvl="0" indent="-381000" rtl="0">
              <a:spcBef>
                <a:spcPts val="640"/>
              </a:spcBef>
              <a:spcAft>
                <a:spcPts val="0"/>
              </a:spcAft>
              <a:buSzPts val="2400"/>
              <a:buChar char="•"/>
            </a:pPr>
            <a:r>
              <a:rPr lang="en-GB" sz="2400" dirty="0"/>
              <a:t>Focus on ‘learning difficulties’, including parents with a diagnosed learning disability and those with a milder impairment.</a:t>
            </a:r>
            <a:endParaRPr sz="2400" dirty="0"/>
          </a:p>
          <a:p>
            <a:pPr marL="0" lvl="0" indent="0" rtl="0">
              <a:spcBef>
                <a:spcPts val="640"/>
              </a:spcBef>
              <a:spcAft>
                <a:spcPts val="0"/>
              </a:spcAft>
              <a:buNone/>
            </a:pPr>
            <a:endParaRPr sz="2400" dirty="0"/>
          </a:p>
          <a:p>
            <a:pPr marL="0" lvl="0" indent="0">
              <a:spcBef>
                <a:spcPts val="640"/>
              </a:spcBef>
              <a:spcAft>
                <a:spcPts val="0"/>
              </a:spcAft>
              <a:buNone/>
            </a:pPr>
            <a:r>
              <a:rPr lang="en-GB" sz="2400" dirty="0"/>
              <a:t> </a:t>
            </a:r>
            <a:endParaRPr sz="2400" dirty="0"/>
          </a:p>
        </p:txBody>
      </p:sp>
      <p:sp>
        <p:nvSpPr>
          <p:cNvPr id="82" name="Shape 82"/>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16</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90" name="Shape 90"/>
          <p:cNvSpPr txBox="1">
            <a:spLocks noGrp="1"/>
          </p:cNvSpPr>
          <p:nvPr>
            <p:ph type="title"/>
          </p:nvPr>
        </p:nvSpPr>
        <p:spPr>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a:t>Method</a:t>
            </a:r>
            <a:endParaRPr/>
          </a:p>
        </p:txBody>
      </p:sp>
      <p:sp>
        <p:nvSpPr>
          <p:cNvPr id="88" name="Shape 88"/>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GB" sz="2400" dirty="0"/>
              <a:t>Semi-structured interviews:</a:t>
            </a:r>
            <a:endParaRPr sz="2400" dirty="0"/>
          </a:p>
          <a:p>
            <a:pPr marL="457200" lvl="0" indent="-381000" rtl="0">
              <a:spcBef>
                <a:spcPts val="0"/>
              </a:spcBef>
              <a:spcAft>
                <a:spcPts val="0"/>
              </a:spcAft>
              <a:buSzPts val="2400"/>
              <a:buChar char="•"/>
            </a:pPr>
            <a:r>
              <a:rPr lang="en-GB" sz="2400" dirty="0"/>
              <a:t>8 parents with learning difficulties and the professionals involved with their support:</a:t>
            </a:r>
            <a:endParaRPr sz="2400" dirty="0"/>
          </a:p>
          <a:p>
            <a:pPr marL="457200" lvl="0" indent="-381000">
              <a:spcBef>
                <a:spcPts val="0"/>
              </a:spcBef>
              <a:spcAft>
                <a:spcPts val="0"/>
              </a:spcAft>
              <a:buSzPts val="2400"/>
              <a:buChar char="•"/>
            </a:pPr>
            <a:r>
              <a:rPr lang="en-GB" sz="2400" dirty="0"/>
              <a:t>37 professionals from Health, Education, Social Care, Voluntary Services</a:t>
            </a:r>
            <a:endParaRPr sz="2400" dirty="0"/>
          </a:p>
          <a:p>
            <a:pPr marL="0" lvl="0" indent="0" rtl="0">
              <a:spcBef>
                <a:spcPts val="0"/>
              </a:spcBef>
              <a:spcAft>
                <a:spcPts val="0"/>
              </a:spcAft>
              <a:buNone/>
            </a:pPr>
            <a:r>
              <a:rPr lang="en-GB" sz="2400" dirty="0"/>
              <a:t>Plus:</a:t>
            </a:r>
            <a:endParaRPr sz="2400" dirty="0"/>
          </a:p>
          <a:p>
            <a:pPr marL="457200" lvl="0" indent="-381000" rtl="0">
              <a:spcBef>
                <a:spcPts val="0"/>
              </a:spcBef>
              <a:spcAft>
                <a:spcPts val="0"/>
              </a:spcAft>
              <a:buSzPts val="2400"/>
              <a:buChar char="•"/>
            </a:pPr>
            <a:r>
              <a:rPr lang="en-GB" sz="2400" dirty="0"/>
              <a:t>1 Commissioner </a:t>
            </a:r>
            <a:endParaRPr sz="2400" dirty="0"/>
          </a:p>
          <a:p>
            <a:pPr marL="457200" lvl="0" indent="-381000" rtl="0">
              <a:spcBef>
                <a:spcPts val="0"/>
              </a:spcBef>
              <a:spcAft>
                <a:spcPts val="0"/>
              </a:spcAft>
              <a:buSzPts val="2400"/>
              <a:buChar char="•"/>
            </a:pPr>
            <a:r>
              <a:rPr lang="en-GB" sz="2400" dirty="0"/>
              <a:t>8 Managers</a:t>
            </a:r>
            <a:endParaRPr sz="2400" dirty="0"/>
          </a:p>
          <a:p>
            <a:pPr marL="0" lvl="0" indent="0" rtl="0">
              <a:lnSpc>
                <a:spcPct val="100000"/>
              </a:lnSpc>
              <a:spcBef>
                <a:spcPts val="0"/>
              </a:spcBef>
              <a:spcAft>
                <a:spcPts val="0"/>
              </a:spcAft>
              <a:buNone/>
            </a:pPr>
            <a:r>
              <a:rPr lang="en-GB" sz="2400" dirty="0"/>
              <a:t>Thematic analysis and discussion of themes from different perspectives of research team</a:t>
            </a:r>
            <a:endParaRPr sz="2400" dirty="0"/>
          </a:p>
          <a:p>
            <a:pPr marL="0" lvl="0" indent="0">
              <a:lnSpc>
                <a:spcPct val="100000"/>
              </a:lnSpc>
              <a:spcBef>
                <a:spcPts val="640"/>
              </a:spcBef>
              <a:spcAft>
                <a:spcPts val="0"/>
              </a:spcAft>
              <a:buNone/>
            </a:pPr>
            <a:endParaRPr sz="2400" dirty="0"/>
          </a:p>
        </p:txBody>
      </p:sp>
      <p:sp>
        <p:nvSpPr>
          <p:cNvPr id="3" name="Footer Placeholder 2"/>
          <p:cNvSpPr>
            <a:spLocks noGrp="1"/>
          </p:cNvSpPr>
          <p:nvPr>
            <p:ph type="ftr" idx="11"/>
          </p:nvPr>
        </p:nvSpPr>
        <p:spPr/>
        <p:txBody>
          <a:bodyPr/>
          <a:lstStyle/>
          <a:p>
            <a:endParaRPr lang="en-GB"/>
          </a:p>
        </p:txBody>
      </p:sp>
      <p:sp>
        <p:nvSpPr>
          <p:cNvPr id="89" name="Shape 89"/>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17</a:t>
            </a:fld>
            <a:endParaRPr/>
          </a:p>
        </p:txBody>
      </p:sp>
      <p:sp>
        <p:nvSpPr>
          <p:cNvPr id="2" name="Date Placeholder 1"/>
          <p:cNvSpPr>
            <a:spLocks noGrp="1"/>
          </p:cNvSpPr>
          <p:nvPr>
            <p:ph type="dt" idx="10"/>
          </p:nvPr>
        </p:nvSpPr>
        <p:spPr/>
        <p:txBody>
          <a:bodyPr/>
          <a:lstStyle/>
          <a:p>
            <a:r>
              <a:rPr lang="en-US"/>
              <a:t>MAY 2018</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251525" y="1196751"/>
            <a:ext cx="8404200" cy="6009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a:t>Details of mothers</a:t>
            </a:r>
            <a:endParaRPr/>
          </a:p>
        </p:txBody>
      </p:sp>
      <p:sp>
        <p:nvSpPr>
          <p:cNvPr id="156" name="Shape 156"/>
          <p:cNvSpPr txBox="1">
            <a:spLocks noGrp="1"/>
          </p:cNvSpPr>
          <p:nvPr>
            <p:ph type="body" idx="1"/>
          </p:nvPr>
        </p:nvSpPr>
        <p:spPr>
          <a:xfrm>
            <a:off x="236700" y="1671852"/>
            <a:ext cx="8670600" cy="43800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2400" dirty="0"/>
              <a:t>9 mothers (less than half living with partners)</a:t>
            </a:r>
            <a:endParaRPr sz="2400" dirty="0"/>
          </a:p>
          <a:p>
            <a:pPr marL="457200" lvl="0" indent="-381000">
              <a:spcBef>
                <a:spcPts val="640"/>
              </a:spcBef>
              <a:spcAft>
                <a:spcPts val="0"/>
              </a:spcAft>
              <a:buSzPts val="2400"/>
              <a:buChar char="•"/>
            </a:pPr>
            <a:r>
              <a:rPr lang="en-GB" sz="2400" dirty="0"/>
              <a:t>2 mothers with one child only - baby and age 7</a:t>
            </a:r>
            <a:endParaRPr sz="2400" dirty="0"/>
          </a:p>
          <a:p>
            <a:pPr marL="457200" lvl="0" indent="-381000">
              <a:spcBef>
                <a:spcPts val="0"/>
              </a:spcBef>
              <a:spcAft>
                <a:spcPts val="0"/>
              </a:spcAft>
              <a:buSzPts val="2400"/>
              <a:buChar char="•"/>
            </a:pPr>
            <a:r>
              <a:rPr lang="en-GB" sz="2400" dirty="0"/>
              <a:t>7 have one or two older children</a:t>
            </a:r>
            <a:endParaRPr sz="2400" dirty="0"/>
          </a:p>
          <a:p>
            <a:pPr marL="457200" lvl="0" indent="-381000" rtl="0">
              <a:spcBef>
                <a:spcPts val="0"/>
              </a:spcBef>
              <a:spcAft>
                <a:spcPts val="0"/>
              </a:spcAft>
              <a:buSzPts val="2400"/>
              <a:buChar char="•"/>
            </a:pPr>
            <a:r>
              <a:rPr lang="en-GB" sz="2400" dirty="0"/>
              <a:t>5 families older children have been removed</a:t>
            </a:r>
            <a:endParaRPr sz="2400" dirty="0"/>
          </a:p>
          <a:p>
            <a:pPr marL="457200" lvl="0" indent="-381000" rtl="0">
              <a:spcBef>
                <a:spcPts val="0"/>
              </a:spcBef>
              <a:spcAft>
                <a:spcPts val="0"/>
              </a:spcAft>
              <a:buSzPts val="2400"/>
              <a:buChar char="•"/>
            </a:pPr>
            <a:r>
              <a:rPr lang="en-GB" sz="2400" dirty="0"/>
              <a:t>1 family spends </a:t>
            </a:r>
            <a:r>
              <a:rPr lang="en-GB" sz="2400" dirty="0" err="1"/>
              <a:t>alot</a:t>
            </a:r>
            <a:r>
              <a:rPr lang="en-GB" sz="2400" dirty="0"/>
              <a:t> of time with grand parents</a:t>
            </a:r>
            <a:endParaRPr sz="2400" dirty="0"/>
          </a:p>
          <a:p>
            <a:pPr marL="457200" lvl="0" indent="-381000" rtl="0">
              <a:spcBef>
                <a:spcPts val="0"/>
              </a:spcBef>
              <a:spcAft>
                <a:spcPts val="0"/>
              </a:spcAft>
              <a:buSzPts val="2400"/>
              <a:buChar char="•"/>
            </a:pPr>
            <a:r>
              <a:rPr lang="en-GB" sz="2400" dirty="0"/>
              <a:t>1 child lives with family during the week</a:t>
            </a:r>
            <a:endParaRPr sz="2400" dirty="0"/>
          </a:p>
          <a:p>
            <a:pPr marL="457200" lvl="0" indent="-381000" rtl="0">
              <a:spcBef>
                <a:spcPts val="0"/>
              </a:spcBef>
              <a:spcAft>
                <a:spcPts val="0"/>
              </a:spcAft>
              <a:buSzPts val="2400"/>
              <a:buChar char="•"/>
            </a:pPr>
            <a:r>
              <a:rPr lang="en-GB" sz="2400" dirty="0"/>
              <a:t>1 child, who is disabled, has regular respite</a:t>
            </a:r>
            <a:endParaRPr sz="2400" dirty="0"/>
          </a:p>
          <a:p>
            <a:pPr marL="457200" lvl="0" indent="-381000" rtl="0">
              <a:spcBef>
                <a:spcPts val="0"/>
              </a:spcBef>
              <a:spcAft>
                <a:spcPts val="0"/>
              </a:spcAft>
              <a:buSzPts val="2400"/>
              <a:buChar char="•"/>
            </a:pPr>
            <a:r>
              <a:rPr lang="en-GB" sz="2400" dirty="0"/>
              <a:t>1 family has ongoing contact with previous foster carers </a:t>
            </a:r>
            <a:endParaRPr sz="2400" dirty="0"/>
          </a:p>
          <a:p>
            <a:pPr marL="0" lvl="0" indent="0">
              <a:spcBef>
                <a:spcPts val="640"/>
              </a:spcBef>
              <a:spcAft>
                <a:spcPts val="0"/>
              </a:spcAft>
              <a:buNone/>
            </a:pPr>
            <a:endParaRPr dirty="0"/>
          </a:p>
        </p:txBody>
      </p:sp>
      <p:sp>
        <p:nvSpPr>
          <p:cNvPr id="157" name="Shape 157"/>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18</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251550" y="1152526"/>
            <a:ext cx="8570700" cy="612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a:t>Concerns about the welfare of the child</a:t>
            </a:r>
            <a:endParaRPr/>
          </a:p>
        </p:txBody>
      </p:sp>
      <p:sp>
        <p:nvSpPr>
          <p:cNvPr id="164" name="Shape 164"/>
          <p:cNvSpPr txBox="1">
            <a:spLocks noGrp="1"/>
          </p:cNvSpPr>
          <p:nvPr>
            <p:ph type="body" idx="1"/>
          </p:nvPr>
        </p:nvSpPr>
        <p:spPr>
          <a:xfrm>
            <a:off x="251550" y="1664575"/>
            <a:ext cx="8640900" cy="4461600"/>
          </a:xfrm>
          <a:prstGeom prst="rect">
            <a:avLst/>
          </a:prstGeom>
        </p:spPr>
        <p:txBody>
          <a:bodyPr spcFirstLastPara="1" wrap="square" lIns="91425" tIns="91425" rIns="91425" bIns="91425" anchor="t" anchorCtr="0">
            <a:noAutofit/>
          </a:bodyPr>
          <a:lstStyle/>
          <a:p>
            <a:pPr marL="457200" lvl="0" indent="-381000">
              <a:spcBef>
                <a:spcPts val="640"/>
              </a:spcBef>
              <a:spcAft>
                <a:spcPts val="0"/>
              </a:spcAft>
              <a:buSzPts val="2400"/>
              <a:buChar char="•"/>
            </a:pPr>
            <a:r>
              <a:rPr lang="en-GB" sz="2400" dirty="0"/>
              <a:t>Grubbiness of child reported by nursery</a:t>
            </a:r>
            <a:endParaRPr sz="2400" dirty="0"/>
          </a:p>
          <a:p>
            <a:pPr marL="457200" lvl="0" indent="-381000">
              <a:spcBef>
                <a:spcPts val="0"/>
              </a:spcBef>
              <a:spcAft>
                <a:spcPts val="0"/>
              </a:spcAft>
              <a:buSzPts val="2400"/>
              <a:buChar char="•"/>
            </a:pPr>
            <a:r>
              <a:rPr lang="en-GB" sz="2400" dirty="0"/>
              <a:t>Child needed to have 7 teeth out </a:t>
            </a:r>
            <a:endParaRPr sz="2400" dirty="0"/>
          </a:p>
          <a:p>
            <a:pPr marL="457200" lvl="0" indent="-381000">
              <a:spcBef>
                <a:spcPts val="0"/>
              </a:spcBef>
              <a:spcAft>
                <a:spcPts val="0"/>
              </a:spcAft>
              <a:buSzPts val="2400"/>
              <a:buChar char="•"/>
            </a:pPr>
            <a:r>
              <a:rPr lang="en-GB" sz="2400" dirty="0"/>
              <a:t>Child under-weight </a:t>
            </a:r>
            <a:endParaRPr sz="2400" dirty="0"/>
          </a:p>
          <a:p>
            <a:pPr marL="457200" lvl="0" indent="-381000">
              <a:spcBef>
                <a:spcPts val="0"/>
              </a:spcBef>
              <a:spcAft>
                <a:spcPts val="0"/>
              </a:spcAft>
              <a:buSzPts val="2400"/>
              <a:buChar char="•"/>
            </a:pPr>
            <a:r>
              <a:rPr lang="en-GB" sz="2400" dirty="0"/>
              <a:t>Older child very badly scalded</a:t>
            </a:r>
            <a:endParaRPr sz="2400" dirty="0"/>
          </a:p>
          <a:p>
            <a:pPr marL="457200" lvl="0" indent="-381000" rtl="0">
              <a:spcBef>
                <a:spcPts val="0"/>
              </a:spcBef>
              <a:spcAft>
                <a:spcPts val="0"/>
              </a:spcAft>
              <a:buSzPts val="2400"/>
              <a:buChar char="•"/>
            </a:pPr>
            <a:r>
              <a:rPr lang="en-GB" sz="2400" dirty="0"/>
              <a:t>Concerns regarding father/partner/Uncle </a:t>
            </a:r>
            <a:endParaRPr sz="2400" dirty="0"/>
          </a:p>
          <a:p>
            <a:pPr marL="457200" lvl="0" indent="-381000">
              <a:spcBef>
                <a:spcPts val="0"/>
              </a:spcBef>
              <a:spcAft>
                <a:spcPts val="0"/>
              </a:spcAft>
              <a:buSzPts val="2400"/>
              <a:buChar char="•"/>
            </a:pPr>
            <a:r>
              <a:rPr lang="en-GB" sz="2400" dirty="0"/>
              <a:t>Inappropriate friends</a:t>
            </a:r>
            <a:endParaRPr sz="2400" dirty="0"/>
          </a:p>
          <a:p>
            <a:pPr marL="457200" lvl="0" indent="-381000">
              <a:spcBef>
                <a:spcPts val="0"/>
              </a:spcBef>
              <a:spcAft>
                <a:spcPts val="0"/>
              </a:spcAft>
              <a:buSzPts val="2400"/>
              <a:buChar char="•"/>
            </a:pPr>
            <a:r>
              <a:rPr lang="en-GB" sz="2400" dirty="0"/>
              <a:t>Family was homeless </a:t>
            </a:r>
            <a:endParaRPr sz="2400" dirty="0"/>
          </a:p>
          <a:p>
            <a:pPr marL="457200" lvl="0" indent="-381000" rtl="0">
              <a:spcBef>
                <a:spcPts val="0"/>
              </a:spcBef>
              <a:spcAft>
                <a:spcPts val="0"/>
              </a:spcAft>
              <a:buSzPts val="2400"/>
              <a:buChar char="•"/>
            </a:pPr>
            <a:r>
              <a:rPr lang="en-GB" sz="2400" dirty="0"/>
              <a:t>Poor housing</a:t>
            </a:r>
            <a:endParaRPr sz="2400" dirty="0"/>
          </a:p>
          <a:p>
            <a:pPr marL="0" lvl="0" indent="0">
              <a:spcBef>
                <a:spcPts val="640"/>
              </a:spcBef>
              <a:spcAft>
                <a:spcPts val="0"/>
              </a:spcAft>
              <a:buNone/>
            </a:pPr>
            <a:r>
              <a:rPr lang="en-GB" sz="2400" dirty="0"/>
              <a:t>2 Mothers felt the concerns were linked directly to their learning difficulties.   </a:t>
            </a:r>
            <a:endParaRPr sz="2400" dirty="0"/>
          </a:p>
          <a:p>
            <a:pPr marL="0" lvl="0" indent="0">
              <a:spcBef>
                <a:spcPts val="640"/>
              </a:spcBef>
              <a:spcAft>
                <a:spcPts val="0"/>
              </a:spcAft>
              <a:buNone/>
            </a:pPr>
            <a:r>
              <a:rPr lang="en-GB" sz="2400" dirty="0"/>
              <a:t>One mother spoke of abuse in her childhood</a:t>
            </a:r>
            <a:endParaRPr sz="2400" dirty="0"/>
          </a:p>
        </p:txBody>
      </p:sp>
      <p:sp>
        <p:nvSpPr>
          <p:cNvPr id="165" name="Shape 165"/>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19</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dirty="0"/>
              <a:t>Parents with a learning disability </a:t>
            </a:r>
            <a:br>
              <a:rPr lang="en-GB" sz="2800" b="1" dirty="0"/>
            </a:br>
            <a:r>
              <a:rPr lang="en-GB" sz="2800" b="1" dirty="0"/>
              <a:t>or a learning difficulty?</a:t>
            </a:r>
          </a:p>
        </p:txBody>
      </p:sp>
      <p:sp>
        <p:nvSpPr>
          <p:cNvPr id="3" name="Content Placeholder 2"/>
          <p:cNvSpPr>
            <a:spLocks noGrp="1"/>
          </p:cNvSpPr>
          <p:nvPr>
            <p:ph idx="1"/>
          </p:nvPr>
        </p:nvSpPr>
        <p:spPr/>
        <p:txBody>
          <a:bodyPr>
            <a:normAutofit/>
          </a:bodyPr>
          <a:lstStyle/>
          <a:p>
            <a:r>
              <a:rPr lang="en-GB" dirty="0"/>
              <a:t>Meaning  / preference / labels / practical consequences</a:t>
            </a:r>
          </a:p>
          <a:p>
            <a:endParaRPr lang="en-GB" dirty="0"/>
          </a:p>
          <a:p>
            <a:r>
              <a:rPr lang="en-GB" dirty="0"/>
              <a:t>IQ based diagnosis of learning disability [70] triggers eligibility for some services and support</a:t>
            </a:r>
          </a:p>
          <a:p>
            <a:endParaRPr lang="en-GB" dirty="0"/>
          </a:p>
          <a:p>
            <a:r>
              <a:rPr lang="en-GB" dirty="0"/>
              <a:t>A focus on ‘learning difficulties’, includes parents with a diagnosed learning disability and those with a milder impairment who struggle with the same issues of literacy, numeracy, abstract concepts, time, organisation and planning etc. but who lack a formal diagnosis and so are often not eligible for services and support.</a:t>
            </a:r>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2079" y="468365"/>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3807027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251525" y="1196751"/>
            <a:ext cx="8640900" cy="546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a:t>Adults involved with family</a:t>
            </a:r>
            <a:endParaRPr/>
          </a:p>
        </p:txBody>
      </p:sp>
      <p:sp>
        <p:nvSpPr>
          <p:cNvPr id="172" name="Shape 172"/>
          <p:cNvSpPr txBox="1">
            <a:spLocks noGrp="1"/>
          </p:cNvSpPr>
          <p:nvPr>
            <p:ph type="body" idx="1"/>
          </p:nvPr>
        </p:nvSpPr>
        <p:spPr>
          <a:xfrm>
            <a:off x="251550" y="1904051"/>
            <a:ext cx="8640900" cy="41865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2400"/>
              <a:t>6 had support from family</a:t>
            </a:r>
            <a:endParaRPr sz="2400"/>
          </a:p>
          <a:p>
            <a:pPr marL="0" lvl="0" indent="0">
              <a:spcBef>
                <a:spcPts val="640"/>
              </a:spcBef>
              <a:spcAft>
                <a:spcPts val="0"/>
              </a:spcAft>
              <a:buNone/>
            </a:pPr>
            <a:endParaRPr sz="2400"/>
          </a:p>
          <a:p>
            <a:pPr marL="0" lvl="0" indent="0">
              <a:spcBef>
                <a:spcPts val="640"/>
              </a:spcBef>
              <a:spcAft>
                <a:spcPts val="0"/>
              </a:spcAft>
              <a:buNone/>
            </a:pPr>
            <a:r>
              <a:rPr lang="en-GB" sz="2400"/>
              <a:t>Professionals:</a:t>
            </a:r>
            <a:endParaRPr sz="2400"/>
          </a:p>
          <a:p>
            <a:pPr marL="457200" lvl="0" indent="-381000" rtl="0">
              <a:spcBef>
                <a:spcPts val="640"/>
              </a:spcBef>
              <a:spcAft>
                <a:spcPts val="0"/>
              </a:spcAft>
              <a:buSzPts val="2400"/>
              <a:buChar char="●"/>
            </a:pPr>
            <a:r>
              <a:rPr lang="en-GB" sz="2400"/>
              <a:t>Children’s social worker</a:t>
            </a:r>
            <a:endParaRPr sz="2400"/>
          </a:p>
          <a:p>
            <a:pPr marL="457200" lvl="0" indent="-381000" rtl="0">
              <a:spcBef>
                <a:spcPts val="0"/>
              </a:spcBef>
              <a:spcAft>
                <a:spcPts val="0"/>
              </a:spcAft>
              <a:buSzPts val="2400"/>
              <a:buChar char="●"/>
            </a:pPr>
            <a:r>
              <a:rPr lang="en-GB" sz="2400"/>
              <a:t>Special parenting service</a:t>
            </a:r>
            <a:endParaRPr sz="2400"/>
          </a:p>
          <a:p>
            <a:pPr marL="457200" lvl="0" indent="-381000" rtl="0">
              <a:spcBef>
                <a:spcPts val="0"/>
              </a:spcBef>
              <a:spcAft>
                <a:spcPts val="0"/>
              </a:spcAft>
              <a:buSzPts val="2400"/>
              <a:buChar char="●"/>
            </a:pPr>
            <a:r>
              <a:rPr lang="en-GB" sz="2400"/>
              <a:t>Usually an advocate (1 mum didn’t believe they helped, another family supported)</a:t>
            </a:r>
            <a:endParaRPr sz="2400"/>
          </a:p>
          <a:p>
            <a:pPr marL="457200" lvl="0" indent="-381000" rtl="0">
              <a:spcBef>
                <a:spcPts val="0"/>
              </a:spcBef>
              <a:spcAft>
                <a:spcPts val="0"/>
              </a:spcAft>
              <a:buSzPts val="2400"/>
              <a:buChar char="●"/>
            </a:pPr>
            <a:r>
              <a:rPr lang="en-GB" sz="2400"/>
              <a:t>Others varied: Health visitor, family aide, LD social worker, LD support worker if diagnosed LD, nursery, school</a:t>
            </a:r>
            <a:endParaRPr sz="2400"/>
          </a:p>
          <a:p>
            <a:pPr marL="457200" lvl="0" indent="-381000" rtl="0">
              <a:spcBef>
                <a:spcPts val="0"/>
              </a:spcBef>
              <a:spcAft>
                <a:spcPts val="0"/>
              </a:spcAft>
              <a:buSzPts val="2400"/>
              <a:buChar char="●"/>
            </a:pPr>
            <a:r>
              <a:rPr lang="en-GB" sz="2400"/>
              <a:t>In one area, tutors on college course.</a:t>
            </a:r>
            <a:endParaRPr sz="2400"/>
          </a:p>
          <a:p>
            <a:pPr marL="0" lvl="0" indent="0">
              <a:spcBef>
                <a:spcPts val="640"/>
              </a:spcBef>
              <a:spcAft>
                <a:spcPts val="0"/>
              </a:spcAft>
              <a:buNone/>
            </a:pPr>
            <a:endParaRPr/>
          </a:p>
        </p:txBody>
      </p:sp>
      <p:sp>
        <p:nvSpPr>
          <p:cNvPr id="173" name="Shape 173"/>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20</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251495" y="1019927"/>
            <a:ext cx="86409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Clr>
                <a:schemeClr val="dk1"/>
              </a:buClr>
              <a:buSzPts val="1100"/>
              <a:buFont typeface="Arial"/>
              <a:buNone/>
            </a:pPr>
            <a:r>
              <a:rPr lang="en-GB"/>
              <a:t>Differing relationships with Child’s social worker</a:t>
            </a:r>
            <a:endParaRPr/>
          </a:p>
        </p:txBody>
      </p:sp>
      <p:sp>
        <p:nvSpPr>
          <p:cNvPr id="180" name="Shape 180"/>
          <p:cNvSpPr txBox="1">
            <a:spLocks noGrp="1"/>
          </p:cNvSpPr>
          <p:nvPr>
            <p:ph type="body" idx="1"/>
          </p:nvPr>
        </p:nvSpPr>
        <p:spPr>
          <a:xfrm>
            <a:off x="251500" y="2042026"/>
            <a:ext cx="8640900" cy="41214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2400" b="1" dirty="0"/>
              <a:t>From feeling they didn’t understand them and wanted to remove their child  to understanding they are there to help </a:t>
            </a:r>
            <a:endParaRPr sz="2400" b="1" dirty="0"/>
          </a:p>
          <a:p>
            <a:pPr marL="0" lvl="0" indent="0">
              <a:spcBef>
                <a:spcPts val="640"/>
              </a:spcBef>
              <a:spcAft>
                <a:spcPts val="0"/>
              </a:spcAft>
              <a:buNone/>
            </a:pPr>
            <a:endParaRPr sz="2400" dirty="0"/>
          </a:p>
          <a:p>
            <a:pPr marL="0" lvl="0" indent="0" algn="ctr" rtl="0">
              <a:lnSpc>
                <a:spcPct val="115000"/>
              </a:lnSpc>
              <a:spcBef>
                <a:spcPts val="0"/>
              </a:spcBef>
              <a:spcAft>
                <a:spcPts val="0"/>
              </a:spcAft>
              <a:buNone/>
            </a:pPr>
            <a:r>
              <a:rPr lang="en-GB" sz="2400" i="1" dirty="0"/>
              <a:t>'I will work with you because the judge said, and this is my last chance, but don't think that I don't – I can't trust you. I can work with you because I have to, and it's for  the baby, to make sure that my baby stays with me. But I do not trust you.'</a:t>
            </a:r>
            <a:endParaRPr sz="2400" i="1" dirty="0"/>
          </a:p>
          <a:p>
            <a:pPr marL="0" lvl="0" indent="0" algn="ctr" rtl="0">
              <a:lnSpc>
                <a:spcPct val="115000"/>
              </a:lnSpc>
              <a:spcBef>
                <a:spcPts val="0"/>
              </a:spcBef>
              <a:spcAft>
                <a:spcPts val="0"/>
              </a:spcAft>
              <a:buNone/>
            </a:pPr>
            <a:endParaRPr sz="2400" i="1" dirty="0"/>
          </a:p>
          <a:p>
            <a:pPr marL="0" lvl="0" indent="0" algn="ctr">
              <a:spcBef>
                <a:spcPts val="640"/>
              </a:spcBef>
              <a:spcAft>
                <a:spcPts val="0"/>
              </a:spcAft>
              <a:buNone/>
            </a:pPr>
            <a:r>
              <a:rPr lang="en-GB" sz="2400" i="1" dirty="0"/>
              <a:t>‘I’ve had a couple of social workers that didn’t understand.’</a:t>
            </a:r>
            <a:endParaRPr sz="2400" i="1" dirty="0"/>
          </a:p>
          <a:p>
            <a:pPr marL="0" lvl="0" indent="0">
              <a:spcBef>
                <a:spcPts val="640"/>
              </a:spcBef>
              <a:spcAft>
                <a:spcPts val="0"/>
              </a:spcAft>
              <a:buNone/>
            </a:pPr>
            <a:endParaRPr sz="2400" dirty="0"/>
          </a:p>
          <a:p>
            <a:pPr marL="0" lvl="0" indent="0">
              <a:spcBef>
                <a:spcPts val="640"/>
              </a:spcBef>
              <a:spcAft>
                <a:spcPts val="0"/>
              </a:spcAft>
              <a:buClr>
                <a:schemeClr val="dk1"/>
              </a:buClr>
              <a:buSzPts val="1100"/>
              <a:buFont typeface="Arial"/>
              <a:buNone/>
            </a:pPr>
            <a:r>
              <a:rPr lang="en-GB" sz="2400" dirty="0"/>
              <a:t> </a:t>
            </a:r>
            <a:endParaRPr sz="2400" dirty="0"/>
          </a:p>
        </p:txBody>
      </p:sp>
      <p:sp>
        <p:nvSpPr>
          <p:cNvPr id="181" name="Shape 181"/>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21</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body" idx="1"/>
          </p:nvPr>
        </p:nvSpPr>
        <p:spPr>
          <a:xfrm>
            <a:off x="99875" y="1081979"/>
            <a:ext cx="8792700" cy="5044200"/>
          </a:xfrm>
          <a:prstGeom prst="rect">
            <a:avLst/>
          </a:prstGeom>
        </p:spPr>
        <p:txBody>
          <a:bodyPr spcFirstLastPara="1" wrap="square" lIns="91425" tIns="91425" rIns="91425" bIns="91425" anchor="t" anchorCtr="0">
            <a:noAutofit/>
          </a:bodyPr>
          <a:lstStyle/>
          <a:p>
            <a:pPr marL="0" lvl="0" indent="0" algn="l" rtl="0">
              <a:spcBef>
                <a:spcPts val="640"/>
              </a:spcBef>
              <a:spcAft>
                <a:spcPts val="0"/>
              </a:spcAft>
              <a:buNone/>
            </a:pPr>
            <a:endParaRPr sz="2400" i="1" dirty="0"/>
          </a:p>
          <a:p>
            <a:pPr marL="0" lvl="0" indent="0" algn="ctr" rtl="0">
              <a:spcBef>
                <a:spcPts val="640"/>
              </a:spcBef>
              <a:spcAft>
                <a:spcPts val="0"/>
              </a:spcAft>
              <a:buNone/>
            </a:pPr>
            <a:r>
              <a:rPr lang="en-GB" sz="2400" i="1" dirty="0"/>
              <a:t>‘They were friendly. She did help in some parts. She showed us all the things we needed to do to be able to move into our own house in the future, everything.’</a:t>
            </a:r>
            <a:endParaRPr sz="2400" i="1" dirty="0"/>
          </a:p>
          <a:p>
            <a:pPr marL="0" lvl="0" indent="0" algn="ctr" rtl="0">
              <a:spcBef>
                <a:spcPts val="640"/>
              </a:spcBef>
              <a:spcAft>
                <a:spcPts val="0"/>
              </a:spcAft>
              <a:buNone/>
            </a:pPr>
            <a:endParaRPr sz="2400" i="1" dirty="0"/>
          </a:p>
          <a:p>
            <a:pPr marL="0" lvl="0" indent="0" algn="ctr" rtl="0">
              <a:spcBef>
                <a:spcPts val="640"/>
              </a:spcBef>
              <a:spcAft>
                <a:spcPts val="0"/>
              </a:spcAft>
              <a:buNone/>
            </a:pPr>
            <a:r>
              <a:rPr lang="en-GB" sz="2400" i="1" dirty="0"/>
              <a:t>‘I think it's just the safety of the child. Like making sure that they're looked after properly. They've got what they need, and not coming into any sufficient harm.’</a:t>
            </a:r>
            <a:endParaRPr sz="2400" i="1" dirty="0"/>
          </a:p>
          <a:p>
            <a:pPr marL="0" lvl="0" indent="0" algn="ctr" rtl="0">
              <a:spcBef>
                <a:spcPts val="640"/>
              </a:spcBef>
              <a:spcAft>
                <a:spcPts val="0"/>
              </a:spcAft>
              <a:buNone/>
            </a:pPr>
            <a:endParaRPr sz="2400" i="1" dirty="0"/>
          </a:p>
          <a:p>
            <a:pPr marL="0" lvl="0" indent="0" algn="ctr" rtl="0">
              <a:spcBef>
                <a:spcPts val="640"/>
              </a:spcBef>
              <a:spcAft>
                <a:spcPts val="0"/>
              </a:spcAft>
              <a:buNone/>
            </a:pPr>
            <a:r>
              <a:rPr lang="en-GB" sz="2400" i="1" dirty="0"/>
              <a:t> ‘It was just to see if they thought that I could cope by myself, if there was any sort of additional help they would need to give me, if I needed support, that sort of thing.’</a:t>
            </a:r>
            <a:endParaRPr sz="2400" i="1" dirty="0"/>
          </a:p>
          <a:p>
            <a:pPr marL="0" lvl="0" indent="0" algn="ctr" rtl="0">
              <a:spcBef>
                <a:spcPts val="640"/>
              </a:spcBef>
              <a:spcAft>
                <a:spcPts val="0"/>
              </a:spcAft>
              <a:buClr>
                <a:schemeClr val="dk1"/>
              </a:buClr>
              <a:buSzPts val="1100"/>
              <a:buFont typeface="Arial"/>
              <a:buNone/>
            </a:pPr>
            <a:endParaRPr sz="2400" i="1" dirty="0"/>
          </a:p>
          <a:p>
            <a:pPr marL="0" lvl="0" indent="0" algn="ctr">
              <a:spcBef>
                <a:spcPts val="640"/>
              </a:spcBef>
              <a:spcAft>
                <a:spcPts val="0"/>
              </a:spcAft>
              <a:buNone/>
            </a:pPr>
            <a:endParaRPr sz="2400" i="1" dirty="0"/>
          </a:p>
          <a:p>
            <a:pPr marL="0" lvl="0" indent="0">
              <a:spcBef>
                <a:spcPts val="640"/>
              </a:spcBef>
              <a:spcAft>
                <a:spcPts val="0"/>
              </a:spcAft>
              <a:buNone/>
            </a:pPr>
            <a:endParaRPr sz="2400" dirty="0"/>
          </a:p>
          <a:p>
            <a:pPr marL="0" lvl="0" indent="0" rtl="0">
              <a:spcBef>
                <a:spcPts val="640"/>
              </a:spcBef>
              <a:spcAft>
                <a:spcPts val="0"/>
              </a:spcAft>
              <a:buNone/>
            </a:pPr>
            <a:endParaRPr sz="1200" dirty="0"/>
          </a:p>
          <a:p>
            <a:pPr marL="0" lvl="0" indent="0" rtl="0">
              <a:spcBef>
                <a:spcPts val="640"/>
              </a:spcBef>
              <a:spcAft>
                <a:spcPts val="0"/>
              </a:spcAft>
              <a:buNone/>
            </a:pPr>
            <a:endParaRPr sz="1200" dirty="0"/>
          </a:p>
          <a:p>
            <a:pPr marL="0" lvl="0" indent="0" rtl="0">
              <a:spcBef>
                <a:spcPts val="640"/>
              </a:spcBef>
              <a:spcAft>
                <a:spcPts val="0"/>
              </a:spcAft>
              <a:buNone/>
            </a:pPr>
            <a:endParaRPr sz="1200" dirty="0"/>
          </a:p>
        </p:txBody>
      </p:sp>
      <p:sp>
        <p:nvSpPr>
          <p:cNvPr id="188" name="Shape 188"/>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None/>
            </a:pPr>
            <a:fld id="{00000000-1234-1234-1234-123412341234}" type="slidenum">
              <a:rPr lang="en-GB"/>
              <a:t>22</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251520" y="1196752"/>
            <a:ext cx="86409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endParaRPr/>
          </a:p>
        </p:txBody>
      </p:sp>
      <p:sp>
        <p:nvSpPr>
          <p:cNvPr id="195" name="Shape 195"/>
          <p:cNvSpPr txBox="1">
            <a:spLocks noGrp="1"/>
          </p:cNvSpPr>
          <p:nvPr>
            <p:ph type="body" idx="1"/>
          </p:nvPr>
        </p:nvSpPr>
        <p:spPr>
          <a:xfrm>
            <a:off x="251520" y="2420889"/>
            <a:ext cx="8640900" cy="3705300"/>
          </a:xfrm>
          <a:prstGeom prst="rect">
            <a:avLst/>
          </a:prstGeom>
        </p:spPr>
        <p:txBody>
          <a:bodyPr spcFirstLastPara="1" wrap="square" lIns="91425" tIns="91425" rIns="91425" bIns="91425" anchor="t" anchorCtr="0">
            <a:noAutofit/>
          </a:bodyPr>
          <a:lstStyle/>
          <a:p>
            <a:pPr marL="0" lvl="0" indent="0">
              <a:spcBef>
                <a:spcPts val="640"/>
              </a:spcBef>
              <a:spcAft>
                <a:spcPts val="0"/>
              </a:spcAft>
              <a:buClr>
                <a:schemeClr val="dk1"/>
              </a:buClr>
              <a:buSzPts val="1100"/>
              <a:buFont typeface="Arial"/>
              <a:buNone/>
            </a:pPr>
            <a:r>
              <a:rPr lang="en-GB" sz="2400"/>
              <a:t>One family disliked one social worker -and really like the next due to different approach - ‘not suited and booted’ but ‘relaxed’ and supportive rather than ‘critical’</a:t>
            </a:r>
            <a:endParaRPr sz="2400"/>
          </a:p>
          <a:p>
            <a:pPr marL="0" lvl="0" indent="0">
              <a:spcBef>
                <a:spcPts val="640"/>
              </a:spcBef>
              <a:spcAft>
                <a:spcPts val="0"/>
              </a:spcAft>
              <a:buClr>
                <a:schemeClr val="dk1"/>
              </a:buClr>
              <a:buSzPts val="1100"/>
              <a:buFont typeface="Arial"/>
              <a:buNone/>
            </a:pPr>
            <a:endParaRPr sz="2400"/>
          </a:p>
          <a:p>
            <a:pPr marL="0" lvl="0" indent="0">
              <a:spcBef>
                <a:spcPts val="640"/>
              </a:spcBef>
              <a:spcAft>
                <a:spcPts val="0"/>
              </a:spcAft>
              <a:buClr>
                <a:schemeClr val="dk1"/>
              </a:buClr>
              <a:buSzPts val="1100"/>
              <a:buFont typeface="Arial"/>
              <a:buNone/>
            </a:pPr>
            <a:r>
              <a:rPr lang="en-GB" sz="2400"/>
              <a:t>One family had 9 children’s social workers</a:t>
            </a:r>
            <a:endParaRPr sz="2400"/>
          </a:p>
          <a:p>
            <a:pPr marL="0" lvl="0" indent="0">
              <a:spcBef>
                <a:spcPts val="640"/>
              </a:spcBef>
              <a:spcAft>
                <a:spcPts val="0"/>
              </a:spcAft>
              <a:buClr>
                <a:schemeClr val="dk1"/>
              </a:buClr>
              <a:buSzPts val="1100"/>
              <a:buFont typeface="Arial"/>
              <a:buNone/>
            </a:pPr>
            <a:endParaRPr sz="2400"/>
          </a:p>
          <a:p>
            <a:pPr marL="0" lvl="0" indent="0">
              <a:spcBef>
                <a:spcPts val="640"/>
              </a:spcBef>
              <a:spcAft>
                <a:spcPts val="0"/>
              </a:spcAft>
              <a:buNone/>
            </a:pPr>
            <a:endParaRPr/>
          </a:p>
        </p:txBody>
      </p:sp>
      <p:sp>
        <p:nvSpPr>
          <p:cNvPr id="196" name="Shape 196"/>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23</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251550" y="1313301"/>
            <a:ext cx="8640900" cy="8007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a:t>Changing relationships with the child’s social worker</a:t>
            </a:r>
            <a:endParaRPr/>
          </a:p>
        </p:txBody>
      </p:sp>
      <p:sp>
        <p:nvSpPr>
          <p:cNvPr id="203" name="Shape 203"/>
          <p:cNvSpPr txBox="1">
            <a:spLocks noGrp="1"/>
          </p:cNvSpPr>
          <p:nvPr>
            <p:ph type="body" idx="1"/>
          </p:nvPr>
        </p:nvSpPr>
        <p:spPr>
          <a:xfrm>
            <a:off x="251500" y="2114000"/>
            <a:ext cx="8640900" cy="40281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GB" sz="2400" b="1" dirty="0"/>
              <a:t>One mother’s story:</a:t>
            </a:r>
            <a:endParaRPr sz="2400" i="1" dirty="0"/>
          </a:p>
          <a:p>
            <a:pPr marL="0" lvl="0" indent="0" algn="ctr" rtl="0">
              <a:lnSpc>
                <a:spcPct val="115000"/>
              </a:lnSpc>
              <a:spcBef>
                <a:spcPts val="0"/>
              </a:spcBef>
              <a:spcAft>
                <a:spcPts val="0"/>
              </a:spcAft>
              <a:buNone/>
            </a:pPr>
            <a:r>
              <a:rPr lang="en-GB" sz="2400" i="1" dirty="0"/>
              <a:t>‘I'm going to put my hands up and say that my hygiene wasn't that brilliant, and I wasn't looking after my- ourselves. The place was totally in a mess,.... But as I say, it was both our faults why our son was taken. But this time we proved to them. We asked for help and we got help.’</a:t>
            </a:r>
            <a:endParaRPr sz="2400" i="1" dirty="0">
              <a:latin typeface="Arial"/>
              <a:ea typeface="Arial"/>
              <a:cs typeface="Arial"/>
              <a:sym typeface="Arial"/>
            </a:endParaRPr>
          </a:p>
          <a:p>
            <a:pPr marL="0" lvl="0" indent="0" algn="ctr" rtl="0">
              <a:lnSpc>
                <a:spcPct val="115000"/>
              </a:lnSpc>
              <a:spcBef>
                <a:spcPts val="0"/>
              </a:spcBef>
              <a:spcAft>
                <a:spcPts val="0"/>
              </a:spcAft>
              <a:buNone/>
            </a:pPr>
            <a:r>
              <a:rPr lang="en-GB" sz="2400" i="1" dirty="0">
                <a:latin typeface="Arial"/>
                <a:ea typeface="Arial"/>
                <a:cs typeface="Arial"/>
                <a:sym typeface="Arial"/>
              </a:rPr>
              <a:t> </a:t>
            </a:r>
            <a:endParaRPr sz="2400" i="1" dirty="0">
              <a:latin typeface="Arial"/>
              <a:ea typeface="Arial"/>
              <a:cs typeface="Arial"/>
              <a:sym typeface="Arial"/>
            </a:endParaRPr>
          </a:p>
          <a:p>
            <a:pPr marL="0" lvl="0" indent="0" algn="ctr" rtl="0">
              <a:lnSpc>
                <a:spcPct val="115000"/>
              </a:lnSpc>
              <a:spcBef>
                <a:spcPts val="0"/>
              </a:spcBef>
              <a:spcAft>
                <a:spcPts val="0"/>
              </a:spcAft>
              <a:buNone/>
            </a:pPr>
            <a:r>
              <a:rPr lang="en-GB" sz="2400" i="1" dirty="0"/>
              <a:t>‘With my daughter I thought, No, this time I'm going to show them how much I've changed.’</a:t>
            </a:r>
            <a:endParaRPr i="1" dirty="0"/>
          </a:p>
          <a:p>
            <a:pPr marL="0" lvl="0" indent="0" rtl="0">
              <a:lnSpc>
                <a:spcPct val="115000"/>
              </a:lnSpc>
              <a:spcBef>
                <a:spcPts val="0"/>
              </a:spcBef>
              <a:spcAft>
                <a:spcPts val="0"/>
              </a:spcAft>
              <a:buNone/>
            </a:pPr>
            <a:r>
              <a:rPr lang="en-GB" dirty="0"/>
              <a:t> </a:t>
            </a:r>
            <a:endParaRPr dirty="0"/>
          </a:p>
          <a:p>
            <a:pPr marL="0" lvl="0" indent="0" rtl="0">
              <a:lnSpc>
                <a:spcPct val="115000"/>
              </a:lnSpc>
              <a:spcBef>
                <a:spcPts val="0"/>
              </a:spcBef>
              <a:spcAft>
                <a:spcPts val="0"/>
              </a:spcAft>
              <a:buNone/>
            </a:pPr>
            <a:endParaRPr dirty="0"/>
          </a:p>
        </p:txBody>
      </p:sp>
      <p:sp>
        <p:nvSpPr>
          <p:cNvPr id="204" name="Shape 204"/>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24</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Shape 218"/>
          <p:cNvSpPr txBox="1">
            <a:spLocks noGrp="1"/>
          </p:cNvSpPr>
          <p:nvPr>
            <p:ph type="body" idx="1"/>
          </p:nvPr>
        </p:nvSpPr>
        <p:spPr>
          <a:xfrm>
            <a:off x="166450" y="1115254"/>
            <a:ext cx="8726100" cy="50109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2400"/>
              <a:t>Other mothers said:</a:t>
            </a:r>
            <a:endParaRPr sz="2400"/>
          </a:p>
          <a:p>
            <a:pPr marL="0" lvl="0" indent="0" algn="ctr" rtl="0">
              <a:spcBef>
                <a:spcPts val="640"/>
              </a:spcBef>
              <a:spcAft>
                <a:spcPts val="0"/>
              </a:spcAft>
              <a:buNone/>
            </a:pPr>
            <a:r>
              <a:rPr lang="en-GB" sz="2400"/>
              <a:t>'</a:t>
            </a:r>
            <a:r>
              <a:rPr lang="en-GB" sz="2400" i="1"/>
              <a:t>You know, and then sort of really edging me on, and saying, You are, you're doing really well. You're really listening to us, and...you know, since the first time we met you, we've come in, and you're really starting to listen and progress as a mum…..   So then that sort of put my mind to rest, and, maybe they're not here just to take her away. They are here to support me as well.’</a:t>
            </a:r>
            <a:endParaRPr sz="2400" i="1"/>
          </a:p>
          <a:p>
            <a:pPr marL="0" lvl="0" indent="0" algn="ctr" rtl="0">
              <a:spcBef>
                <a:spcPts val="640"/>
              </a:spcBef>
              <a:spcAft>
                <a:spcPts val="0"/>
              </a:spcAft>
              <a:buNone/>
            </a:pPr>
            <a:endParaRPr sz="2400" i="1"/>
          </a:p>
          <a:p>
            <a:pPr marL="0" lvl="0" indent="0" algn="ctr" rtl="0">
              <a:spcBef>
                <a:spcPts val="640"/>
              </a:spcBef>
              <a:spcAft>
                <a:spcPts val="0"/>
              </a:spcAft>
              <a:buClr>
                <a:schemeClr val="dk1"/>
              </a:buClr>
              <a:buSzPts val="1100"/>
              <a:buFont typeface="Arial"/>
              <a:buNone/>
            </a:pPr>
            <a:r>
              <a:rPr lang="en-GB" sz="2400" i="1"/>
              <a:t>‘But I did thank the last social worker that I saw, because I said, 'You have been supportive….And now my prospects of social services are different: they're not always there to take your kids away. They’re there just to check the child, and just make sure you're doing what you should be doing.’</a:t>
            </a:r>
            <a:endParaRPr sz="2400" i="1"/>
          </a:p>
          <a:p>
            <a:pPr marL="0" lvl="0" indent="0" algn="ctr">
              <a:spcBef>
                <a:spcPts val="640"/>
              </a:spcBef>
              <a:spcAft>
                <a:spcPts val="0"/>
              </a:spcAft>
              <a:buNone/>
            </a:pPr>
            <a:endParaRPr sz="2400" i="1"/>
          </a:p>
        </p:txBody>
      </p:sp>
      <p:sp>
        <p:nvSpPr>
          <p:cNvPr id="219" name="Shape 219"/>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25</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Shape 225"/>
          <p:cNvSpPr txBox="1">
            <a:spLocks noGrp="1"/>
          </p:cNvSpPr>
          <p:nvPr>
            <p:ph type="title"/>
          </p:nvPr>
        </p:nvSpPr>
        <p:spPr>
          <a:xfrm>
            <a:off x="251524" y="1196751"/>
            <a:ext cx="8781639" cy="684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dirty="0"/>
              <a:t>Positive relationship with at least 1 professional </a:t>
            </a:r>
            <a:endParaRPr dirty="0"/>
          </a:p>
        </p:txBody>
      </p:sp>
      <p:sp>
        <p:nvSpPr>
          <p:cNvPr id="226" name="Shape 226"/>
          <p:cNvSpPr txBox="1">
            <a:spLocks noGrp="1"/>
          </p:cNvSpPr>
          <p:nvPr>
            <p:ph type="body" idx="1"/>
          </p:nvPr>
        </p:nvSpPr>
        <p:spPr>
          <a:xfrm>
            <a:off x="399500" y="1881050"/>
            <a:ext cx="8493000" cy="4267200"/>
          </a:xfrm>
          <a:prstGeom prst="rect">
            <a:avLst/>
          </a:prstGeom>
        </p:spPr>
        <p:txBody>
          <a:bodyPr spcFirstLastPara="1" wrap="square" lIns="91425" tIns="91425" rIns="91425" bIns="91425" anchor="t" anchorCtr="0">
            <a:noAutofit/>
          </a:bodyPr>
          <a:lstStyle/>
          <a:p>
            <a:pPr marL="457200" lvl="0" indent="-381000">
              <a:spcBef>
                <a:spcPts val="640"/>
              </a:spcBef>
              <a:spcAft>
                <a:spcPts val="0"/>
              </a:spcAft>
              <a:buSzPts val="2400"/>
              <a:buChar char="•"/>
            </a:pPr>
            <a:r>
              <a:rPr lang="en-GB" sz="2400" dirty="0"/>
              <a:t>Workers from the special parenting service as well as health visitors and family support workers and children’s social workers</a:t>
            </a:r>
            <a:endParaRPr sz="2400" dirty="0"/>
          </a:p>
          <a:p>
            <a:pPr marL="457200" lvl="0" indent="-381000">
              <a:spcBef>
                <a:spcPts val="0"/>
              </a:spcBef>
              <a:spcAft>
                <a:spcPts val="0"/>
              </a:spcAft>
              <a:buSzPts val="2400"/>
              <a:buChar char="•"/>
            </a:pPr>
            <a:r>
              <a:rPr lang="en-GB" sz="2400" dirty="0"/>
              <a:t>Parents felt ‘respected’ and ‘supported’</a:t>
            </a:r>
            <a:endParaRPr sz="2400" dirty="0"/>
          </a:p>
          <a:p>
            <a:pPr marL="457200" lvl="0" indent="-381000" rtl="0">
              <a:spcBef>
                <a:spcPts val="0"/>
              </a:spcBef>
              <a:spcAft>
                <a:spcPts val="0"/>
              </a:spcAft>
              <a:buSzPts val="2400"/>
              <a:buChar char="•"/>
            </a:pPr>
            <a:r>
              <a:rPr lang="en-GB" sz="2400" dirty="0"/>
              <a:t>Helped parents to understand and learn</a:t>
            </a:r>
            <a:endParaRPr sz="2400" dirty="0"/>
          </a:p>
          <a:p>
            <a:pPr marL="457200" lvl="0" indent="-381000" rtl="0">
              <a:spcBef>
                <a:spcPts val="0"/>
              </a:spcBef>
              <a:spcAft>
                <a:spcPts val="0"/>
              </a:spcAft>
              <a:buSzPts val="2400"/>
              <a:buChar char="•"/>
            </a:pPr>
            <a:r>
              <a:rPr lang="en-GB" sz="2400" dirty="0"/>
              <a:t>Parents felt they could contact professional if they needed advice even if not currently working with them</a:t>
            </a:r>
            <a:endParaRPr sz="2400" dirty="0"/>
          </a:p>
          <a:p>
            <a:pPr marL="0" lvl="0" indent="0" rtl="0">
              <a:spcBef>
                <a:spcPts val="640"/>
              </a:spcBef>
              <a:spcAft>
                <a:spcPts val="0"/>
              </a:spcAft>
              <a:buNone/>
            </a:pPr>
            <a:endParaRPr sz="2400" dirty="0"/>
          </a:p>
        </p:txBody>
      </p:sp>
      <p:sp>
        <p:nvSpPr>
          <p:cNvPr id="227" name="Shape 227"/>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26</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Shape 240"/>
          <p:cNvSpPr txBox="1">
            <a:spLocks noGrp="1"/>
          </p:cNvSpPr>
          <p:nvPr>
            <p:ph type="body" idx="1"/>
          </p:nvPr>
        </p:nvSpPr>
        <p:spPr>
          <a:xfrm>
            <a:off x="233050" y="1431528"/>
            <a:ext cx="8659500" cy="4694700"/>
          </a:xfrm>
          <a:prstGeom prst="rect">
            <a:avLst/>
          </a:prstGeom>
        </p:spPr>
        <p:txBody>
          <a:bodyPr spcFirstLastPara="1" wrap="square" lIns="91425" tIns="91425" rIns="91425" bIns="91425" anchor="t" anchorCtr="0">
            <a:noAutofit/>
          </a:bodyPr>
          <a:lstStyle/>
          <a:p>
            <a:pPr marL="0" lvl="0" indent="0" algn="ctr" rtl="0">
              <a:spcBef>
                <a:spcPts val="640"/>
              </a:spcBef>
              <a:spcAft>
                <a:spcPts val="0"/>
              </a:spcAft>
              <a:buNone/>
            </a:pPr>
            <a:endParaRPr sz="2400" i="1"/>
          </a:p>
          <a:p>
            <a:pPr marL="0" lvl="0" indent="0" algn="ctr" rtl="0">
              <a:spcBef>
                <a:spcPts val="640"/>
              </a:spcBef>
              <a:spcAft>
                <a:spcPts val="0"/>
              </a:spcAft>
              <a:buNone/>
            </a:pPr>
            <a:r>
              <a:rPr lang="en-GB" sz="2400" i="1"/>
              <a:t>‘She is very understanding. I can talk to (special parenting worker), like I'm talking to you. She puts me on the right road</a:t>
            </a:r>
            <a:r>
              <a:rPr lang="en-GB" sz="2400"/>
              <a:t>.’</a:t>
            </a:r>
            <a:endParaRPr sz="2400" i="1"/>
          </a:p>
          <a:p>
            <a:pPr marL="0" lvl="0" indent="0" algn="ctr" rtl="0">
              <a:spcBef>
                <a:spcPts val="640"/>
              </a:spcBef>
              <a:spcAft>
                <a:spcPts val="0"/>
              </a:spcAft>
              <a:buNone/>
            </a:pPr>
            <a:endParaRPr sz="2400" i="1"/>
          </a:p>
          <a:p>
            <a:pPr marL="0" lvl="0" indent="0" algn="ctr" rtl="0">
              <a:spcBef>
                <a:spcPts val="640"/>
              </a:spcBef>
              <a:spcAft>
                <a:spcPts val="0"/>
              </a:spcAft>
              <a:buNone/>
            </a:pPr>
            <a:r>
              <a:rPr lang="en-GB" sz="2400" i="1"/>
              <a:t>‘She helped me learn about how to be a proper parent,</a:t>
            </a:r>
            <a:endParaRPr sz="2400" i="1"/>
          </a:p>
          <a:p>
            <a:pPr marL="0" lvl="0" indent="0" algn="ctr" rtl="0">
              <a:spcBef>
                <a:spcPts val="640"/>
              </a:spcBef>
              <a:spcAft>
                <a:spcPts val="0"/>
              </a:spcAft>
              <a:buNone/>
            </a:pPr>
            <a:r>
              <a:rPr lang="en-GB" sz="2400" i="1"/>
              <a:t>like how to do things properly with a baby.’</a:t>
            </a:r>
            <a:endParaRPr sz="2400" i="1"/>
          </a:p>
          <a:p>
            <a:pPr marL="0" lvl="0" indent="0" algn="ctr" rtl="0">
              <a:spcBef>
                <a:spcPts val="640"/>
              </a:spcBef>
              <a:spcAft>
                <a:spcPts val="0"/>
              </a:spcAft>
              <a:buNone/>
            </a:pPr>
            <a:endParaRPr sz="2400" i="1"/>
          </a:p>
          <a:p>
            <a:pPr marL="0" lvl="0" indent="0" algn="ctr" rtl="0">
              <a:spcBef>
                <a:spcPts val="640"/>
              </a:spcBef>
              <a:spcAft>
                <a:spcPts val="0"/>
              </a:spcAft>
              <a:buNone/>
            </a:pPr>
            <a:r>
              <a:rPr lang="en-GB" sz="2400" i="1"/>
              <a:t>‘I got to see what I was good at.’</a:t>
            </a:r>
            <a:endParaRPr sz="2400" i="1"/>
          </a:p>
          <a:p>
            <a:pPr marL="0" lvl="0" indent="0" algn="ctr">
              <a:spcBef>
                <a:spcPts val="640"/>
              </a:spcBef>
              <a:spcAft>
                <a:spcPts val="0"/>
              </a:spcAft>
              <a:buClr>
                <a:schemeClr val="dk1"/>
              </a:buClr>
              <a:buSzPts val="1100"/>
              <a:buFont typeface="Arial"/>
              <a:buNone/>
            </a:pPr>
            <a:endParaRPr sz="2400" i="1"/>
          </a:p>
          <a:p>
            <a:pPr marL="0" lvl="0" indent="0">
              <a:spcBef>
                <a:spcPts val="640"/>
              </a:spcBef>
              <a:spcAft>
                <a:spcPts val="0"/>
              </a:spcAft>
              <a:buNone/>
            </a:pPr>
            <a:endParaRPr/>
          </a:p>
        </p:txBody>
      </p:sp>
      <p:sp>
        <p:nvSpPr>
          <p:cNvPr id="241" name="Shape 241"/>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27</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439748" y="880500"/>
            <a:ext cx="44925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a:t>Practical approach</a:t>
            </a:r>
            <a:endParaRPr/>
          </a:p>
        </p:txBody>
      </p:sp>
      <p:sp>
        <p:nvSpPr>
          <p:cNvPr id="248" name="Shape 248"/>
          <p:cNvSpPr txBox="1">
            <a:spLocks noGrp="1"/>
          </p:cNvSpPr>
          <p:nvPr>
            <p:ph type="body" idx="1"/>
          </p:nvPr>
        </p:nvSpPr>
        <p:spPr>
          <a:xfrm>
            <a:off x="251523" y="2420900"/>
            <a:ext cx="4359300" cy="36855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2400"/>
              <a:t>Easy information</a:t>
            </a:r>
            <a:endParaRPr sz="2400"/>
          </a:p>
          <a:p>
            <a:pPr marL="0" lvl="0" indent="0">
              <a:spcBef>
                <a:spcPts val="640"/>
              </a:spcBef>
              <a:spcAft>
                <a:spcPts val="0"/>
              </a:spcAft>
              <a:buNone/>
            </a:pPr>
            <a:r>
              <a:rPr lang="en-GB" sz="2400"/>
              <a:t>Showing how to do things</a:t>
            </a:r>
            <a:endParaRPr sz="2400"/>
          </a:p>
          <a:p>
            <a:pPr marL="0" lvl="0" indent="0">
              <a:spcBef>
                <a:spcPts val="640"/>
              </a:spcBef>
              <a:spcAft>
                <a:spcPts val="0"/>
              </a:spcAft>
              <a:buNone/>
            </a:pPr>
            <a:r>
              <a:rPr lang="en-GB" sz="2400"/>
              <a:t>Use of video</a:t>
            </a:r>
            <a:endParaRPr sz="2400"/>
          </a:p>
          <a:p>
            <a:pPr marL="0" lvl="0" indent="0">
              <a:spcBef>
                <a:spcPts val="640"/>
              </a:spcBef>
              <a:spcAft>
                <a:spcPts val="0"/>
              </a:spcAft>
              <a:buNone/>
            </a:pPr>
            <a:r>
              <a:rPr lang="en-GB" sz="2400"/>
              <a:t>Discuss feeding</a:t>
            </a:r>
            <a:endParaRPr sz="2400"/>
          </a:p>
          <a:p>
            <a:pPr marL="0" lvl="0" indent="0">
              <a:spcBef>
                <a:spcPts val="640"/>
              </a:spcBef>
              <a:spcAft>
                <a:spcPts val="0"/>
              </a:spcAft>
              <a:buNone/>
            </a:pPr>
            <a:r>
              <a:rPr lang="en-GB" sz="2400"/>
              <a:t>Teaching how to cook</a:t>
            </a:r>
            <a:endParaRPr sz="2400"/>
          </a:p>
          <a:p>
            <a:pPr marL="0" lvl="0" indent="0">
              <a:spcBef>
                <a:spcPts val="640"/>
              </a:spcBef>
              <a:spcAft>
                <a:spcPts val="0"/>
              </a:spcAft>
              <a:buNone/>
            </a:pPr>
            <a:r>
              <a:rPr lang="en-GB" sz="2400"/>
              <a:t>Help with budgeting</a:t>
            </a:r>
            <a:endParaRPr sz="2400"/>
          </a:p>
          <a:p>
            <a:pPr marL="0" lvl="0" indent="0">
              <a:spcBef>
                <a:spcPts val="640"/>
              </a:spcBef>
              <a:spcAft>
                <a:spcPts val="0"/>
              </a:spcAft>
              <a:buNone/>
            </a:pPr>
            <a:r>
              <a:rPr lang="en-GB" sz="2400"/>
              <a:t>Help to get on the housing list</a:t>
            </a:r>
            <a:endParaRPr sz="2400"/>
          </a:p>
        </p:txBody>
      </p:sp>
      <p:sp>
        <p:nvSpPr>
          <p:cNvPr id="249" name="Shape 249"/>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28</a:t>
            </a:fld>
            <a:endParaRPr/>
          </a:p>
        </p:txBody>
      </p:sp>
      <p:sp>
        <p:nvSpPr>
          <p:cNvPr id="250" name="Shape 250"/>
          <p:cNvSpPr txBox="1"/>
          <p:nvPr/>
        </p:nvSpPr>
        <p:spPr>
          <a:xfrm>
            <a:off x="5376550" y="1647925"/>
            <a:ext cx="3229200" cy="13482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GB" sz="2400" i="1">
                <a:solidFill>
                  <a:schemeClr val="dk1"/>
                </a:solidFill>
                <a:latin typeface="Calibri"/>
                <a:ea typeface="Calibri"/>
                <a:cs typeface="Calibri"/>
                <a:sym typeface="Calibri"/>
              </a:rPr>
              <a:t>‘Showing me stuff on, like, a doll. And, like, worksheets’.</a:t>
            </a:r>
            <a:endParaRPr sz="2400" i="1"/>
          </a:p>
        </p:txBody>
      </p:sp>
      <p:sp>
        <p:nvSpPr>
          <p:cNvPr id="251" name="Shape 251"/>
          <p:cNvSpPr txBox="1"/>
          <p:nvPr/>
        </p:nvSpPr>
        <p:spPr>
          <a:xfrm>
            <a:off x="5493050" y="3628750"/>
            <a:ext cx="3162600" cy="11430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52" name="Shape 252"/>
          <p:cNvSpPr txBox="1"/>
          <p:nvPr/>
        </p:nvSpPr>
        <p:spPr>
          <a:xfrm>
            <a:off x="5592925" y="3462300"/>
            <a:ext cx="2846400" cy="1348200"/>
          </a:xfrm>
          <a:prstGeom prst="rect">
            <a:avLst/>
          </a:prstGeom>
          <a:noFill/>
          <a:ln>
            <a:noFill/>
          </a:ln>
        </p:spPr>
        <p:txBody>
          <a:bodyPr spcFirstLastPara="1" wrap="square" lIns="91425" tIns="91425" rIns="91425" bIns="91425" anchor="t" anchorCtr="0">
            <a:noAutofit/>
          </a:bodyPr>
          <a:lstStyle/>
          <a:p>
            <a:pPr marL="0" lvl="0" indent="0" rtl="0">
              <a:spcBef>
                <a:spcPts val="640"/>
              </a:spcBef>
              <a:spcAft>
                <a:spcPts val="0"/>
              </a:spcAft>
              <a:buClr>
                <a:schemeClr val="dk1"/>
              </a:buClr>
              <a:buSzPts val="1100"/>
              <a:buFont typeface="Arial"/>
              <a:buNone/>
            </a:pPr>
            <a:r>
              <a:rPr lang="en-GB" sz="2400" i="1" dirty="0">
                <a:solidFill>
                  <a:schemeClr val="dk1"/>
                </a:solidFill>
                <a:latin typeface="Calibri"/>
                <a:ea typeface="Calibri"/>
                <a:cs typeface="Calibri"/>
                <a:sym typeface="Calibri"/>
              </a:rPr>
              <a:t>‘Helps me play with him.</a:t>
            </a:r>
            <a:r>
              <a:rPr lang="en-GB" sz="3200" i="1" dirty="0">
                <a:solidFill>
                  <a:schemeClr val="dk1"/>
                </a:solidFill>
                <a:latin typeface="Calibri"/>
                <a:ea typeface="Calibri"/>
                <a:cs typeface="Calibri"/>
                <a:sym typeface="Calibri"/>
              </a:rPr>
              <a:t>’</a:t>
            </a:r>
            <a:endParaRPr i="1" dirty="0"/>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Shape 274"/>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29</a:t>
            </a:fld>
            <a:endParaRPr/>
          </a:p>
        </p:txBody>
      </p:sp>
      <p:sp>
        <p:nvSpPr>
          <p:cNvPr id="275" name="Shape 275"/>
          <p:cNvSpPr txBox="1"/>
          <p:nvPr/>
        </p:nvSpPr>
        <p:spPr>
          <a:xfrm>
            <a:off x="527550" y="1269400"/>
            <a:ext cx="8226300" cy="48138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GB" sz="3000" dirty="0">
                <a:solidFill>
                  <a:srgbClr val="9A1D2B"/>
                </a:solidFill>
                <a:latin typeface="Calibri"/>
                <a:ea typeface="Calibri"/>
                <a:cs typeface="Calibri"/>
                <a:sym typeface="Calibri"/>
              </a:rPr>
              <a:t>Professionals’ understandings about parents with learning difficulties</a:t>
            </a:r>
            <a:endParaRPr sz="3000" dirty="0">
              <a:solidFill>
                <a:srgbClr val="9A1D2B"/>
              </a:solidFill>
              <a:latin typeface="Calibri"/>
              <a:ea typeface="Calibri"/>
              <a:cs typeface="Calibri"/>
              <a:sym typeface="Calibri"/>
            </a:endParaRPr>
          </a:p>
          <a:p>
            <a:pPr marL="0" lvl="0" indent="0">
              <a:spcBef>
                <a:spcPts val="0"/>
              </a:spcBef>
              <a:spcAft>
                <a:spcPts val="0"/>
              </a:spcAft>
              <a:buNone/>
            </a:pPr>
            <a:endParaRPr sz="3000" dirty="0">
              <a:latin typeface="Calibri"/>
              <a:ea typeface="Calibri"/>
              <a:cs typeface="Calibri"/>
              <a:sym typeface="Calibri"/>
            </a:endParaRPr>
          </a:p>
          <a:p>
            <a:pPr marL="0" lvl="0" indent="0">
              <a:spcBef>
                <a:spcPts val="0"/>
              </a:spcBef>
              <a:spcAft>
                <a:spcPts val="0"/>
              </a:spcAft>
              <a:buNone/>
            </a:pPr>
            <a:r>
              <a:rPr lang="en-GB" sz="2400" dirty="0">
                <a:solidFill>
                  <a:srgbClr val="980000"/>
                </a:solidFill>
                <a:latin typeface="Calibri"/>
                <a:ea typeface="Calibri"/>
                <a:cs typeface="Calibri"/>
                <a:sym typeface="Calibri"/>
              </a:rPr>
              <a:t>Recognised on-going  impairment</a:t>
            </a:r>
            <a:endParaRPr sz="2400" dirty="0">
              <a:solidFill>
                <a:srgbClr val="980000"/>
              </a:solidFill>
              <a:latin typeface="Calibri"/>
              <a:ea typeface="Calibri"/>
              <a:cs typeface="Calibri"/>
              <a:sym typeface="Calibri"/>
            </a:endParaRPr>
          </a:p>
          <a:p>
            <a:pPr marL="0" lvl="0" indent="0">
              <a:spcBef>
                <a:spcPts val="0"/>
              </a:spcBef>
              <a:spcAft>
                <a:spcPts val="0"/>
              </a:spcAft>
              <a:buNone/>
            </a:pPr>
            <a:endParaRPr sz="2400" b="1" dirty="0">
              <a:latin typeface="Calibri"/>
              <a:ea typeface="Calibri"/>
              <a:cs typeface="Calibri"/>
              <a:sym typeface="Calibri"/>
            </a:endParaRPr>
          </a:p>
          <a:p>
            <a:pPr marL="0" lvl="0" indent="0" algn="ctr" rtl="0">
              <a:lnSpc>
                <a:spcPct val="120000"/>
              </a:lnSpc>
              <a:spcBef>
                <a:spcPts val="0"/>
              </a:spcBef>
              <a:spcAft>
                <a:spcPts val="0"/>
              </a:spcAft>
              <a:buClr>
                <a:schemeClr val="dk1"/>
              </a:buClr>
              <a:buSzPts val="1100"/>
              <a:buFont typeface="Arial"/>
              <a:buNone/>
            </a:pPr>
            <a:r>
              <a:rPr lang="en-GB" sz="2400" i="1" dirty="0">
                <a:solidFill>
                  <a:schemeClr val="dk1"/>
                </a:solidFill>
                <a:latin typeface="Calibri"/>
                <a:ea typeface="Calibri"/>
                <a:cs typeface="Calibri"/>
                <a:sym typeface="Calibri"/>
              </a:rPr>
              <a:t>‘Mainly that that parent has difficulty processing information, and may have difficulties with their own literacy, numeracy, and speech and language, that sort of thing really.’</a:t>
            </a:r>
            <a:endParaRPr sz="2400" i="1" dirty="0">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endParaRPr sz="1200" dirty="0">
              <a:solidFill>
                <a:schemeClr val="dk1"/>
              </a:solidFill>
              <a:latin typeface="Calibri"/>
              <a:ea typeface="Calibri"/>
              <a:cs typeface="Calibri"/>
              <a:sym typeface="Calibri"/>
            </a:endParaRPr>
          </a:p>
          <a:p>
            <a:pPr marL="0" lvl="0" indent="0">
              <a:spcBef>
                <a:spcPts val="0"/>
              </a:spcBef>
              <a:spcAft>
                <a:spcPts val="0"/>
              </a:spcAft>
              <a:buNone/>
            </a:pPr>
            <a:endParaRPr sz="2400" b="1" dirty="0">
              <a:latin typeface="Calibri"/>
              <a:ea typeface="Calibri"/>
              <a:cs typeface="Calibri"/>
              <a:sym typeface="Calibri"/>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677-A98E-4DCB-849F-8C1A7F9FB88C}"/>
              </a:ext>
            </a:extLst>
          </p:cNvPr>
          <p:cNvSpPr>
            <a:spLocks noGrp="1"/>
          </p:cNvSpPr>
          <p:nvPr>
            <p:ph type="title"/>
          </p:nvPr>
        </p:nvSpPr>
        <p:spPr>
          <a:xfrm>
            <a:off x="251520" y="1859115"/>
            <a:ext cx="8614668" cy="1687125"/>
          </a:xfrm>
        </p:spPr>
        <p:txBody>
          <a:bodyPr/>
          <a:lstStyle/>
          <a:p>
            <a:pPr algn="ctr"/>
            <a:r>
              <a:rPr lang="en-GB" sz="4000" b="1" dirty="0">
                <a:latin typeface="Calibri" panose="020F0502020204030204" pitchFamily="34" charset="0"/>
              </a:rPr>
              <a:t>Parents with learning difficulties:</a:t>
            </a:r>
            <a:br>
              <a:rPr lang="en-GB" sz="4000" b="1" dirty="0">
                <a:latin typeface="Calibri" panose="020F0502020204030204" pitchFamily="34" charset="0"/>
              </a:rPr>
            </a:br>
            <a:r>
              <a:rPr lang="en-GB" sz="4000" b="1" dirty="0">
                <a:latin typeface="Calibri" panose="020F0502020204030204" pitchFamily="34" charset="0"/>
              </a:rPr>
              <a:t>Research and interventions</a:t>
            </a:r>
            <a:br>
              <a:rPr lang="en-GB" sz="4000" b="1" dirty="0">
                <a:latin typeface="Calibri" panose="020F0502020204030204" pitchFamily="34" charset="0"/>
              </a:rPr>
            </a:br>
            <a:endParaRPr lang="en-GB" sz="4000" b="1" dirty="0">
              <a:latin typeface="Calibri" panose="020F0502020204030204" pitchFamily="34" charset="0"/>
            </a:endParaRPr>
          </a:p>
        </p:txBody>
      </p:sp>
      <p:sp>
        <p:nvSpPr>
          <p:cNvPr id="3" name="Text Placeholder 2">
            <a:extLst>
              <a:ext uri="{FF2B5EF4-FFF2-40B4-BE49-F238E27FC236}">
                <a16:creationId xmlns:a16="http://schemas.microsoft.com/office/drawing/2014/main" id="{D02E1606-FC35-4A98-B6AC-4E146BFB3895}"/>
              </a:ext>
            </a:extLst>
          </p:cNvPr>
          <p:cNvSpPr>
            <a:spLocks noGrp="1"/>
          </p:cNvSpPr>
          <p:nvPr>
            <p:ph type="body" idx="1"/>
          </p:nvPr>
        </p:nvSpPr>
        <p:spPr>
          <a:xfrm>
            <a:off x="171060" y="3030564"/>
            <a:ext cx="8614668" cy="533326"/>
          </a:xfrm>
        </p:spPr>
        <p:txBody>
          <a:bodyPr/>
          <a:lstStyle/>
          <a:p>
            <a:pPr marL="25400" indent="0" algn="ctr">
              <a:buNone/>
            </a:pPr>
            <a:r>
              <a:rPr lang="en-GB" dirty="0"/>
              <a:t>Beth Tarleton and Nadine Tilbury</a:t>
            </a:r>
          </a:p>
        </p:txBody>
      </p:sp>
      <p:sp>
        <p:nvSpPr>
          <p:cNvPr id="4" name="Footer Placeholder 3">
            <a:extLst>
              <a:ext uri="{FF2B5EF4-FFF2-40B4-BE49-F238E27FC236}">
                <a16:creationId xmlns:a16="http://schemas.microsoft.com/office/drawing/2014/main" id="{029FA3D8-71CC-4997-A96A-01BDB7EE0CF6}"/>
              </a:ext>
            </a:extLst>
          </p:cNvPr>
          <p:cNvSpPr>
            <a:spLocks noGrp="1"/>
          </p:cNvSpPr>
          <p:nvPr>
            <p:ph type="ftr" idx="11"/>
          </p:nvPr>
        </p:nvSpPr>
        <p:spPr/>
        <p:txBody>
          <a:bodyPr/>
          <a:lstStyle/>
          <a:p>
            <a:endParaRPr lang="en-GB"/>
          </a:p>
        </p:txBody>
      </p:sp>
      <p:sp>
        <p:nvSpPr>
          <p:cNvPr id="5" name="Slide Number Placeholder 4">
            <a:extLst>
              <a:ext uri="{FF2B5EF4-FFF2-40B4-BE49-F238E27FC236}">
                <a16:creationId xmlns:a16="http://schemas.microsoft.com/office/drawing/2014/main" id="{D4BB46FE-C20C-4733-A1FD-97DA0E76F51B}"/>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GB" smtClean="0"/>
              <a:t>3</a:t>
            </a:fld>
            <a:endParaRPr lang="en-GB"/>
          </a:p>
        </p:txBody>
      </p:sp>
      <p:sp>
        <p:nvSpPr>
          <p:cNvPr id="6" name="Date Placeholder 5">
            <a:extLst>
              <a:ext uri="{FF2B5EF4-FFF2-40B4-BE49-F238E27FC236}">
                <a16:creationId xmlns:a16="http://schemas.microsoft.com/office/drawing/2014/main" id="{029F079E-6D17-4485-A961-B98B4B2D8565}"/>
              </a:ext>
            </a:extLst>
          </p:cNvPr>
          <p:cNvSpPr>
            <a:spLocks noGrp="1"/>
          </p:cNvSpPr>
          <p:nvPr>
            <p:ph type="dt" idx="10"/>
          </p:nvPr>
        </p:nvSpPr>
        <p:spPr/>
        <p:txBody>
          <a:bodyPr/>
          <a:lstStyle/>
          <a:p>
            <a:r>
              <a:rPr lang="en-US"/>
              <a:t>MAY 2018</a:t>
            </a:r>
          </a:p>
        </p:txBody>
      </p:sp>
      <p:pic>
        <p:nvPicPr>
          <p:cNvPr id="7" name="Picture 2">
            <a:extLst>
              <a:ext uri="{FF2B5EF4-FFF2-40B4-BE49-F238E27FC236}">
                <a16:creationId xmlns:a16="http://schemas.microsoft.com/office/drawing/2014/main" id="{C4E2B49E-2F32-4F24-BDE5-0DAF04AE6598}"/>
              </a:ext>
            </a:extLst>
          </p:cNvPr>
          <p:cNvPicPr>
            <a:picLocks noChangeAspect="1" noChangeArrowheads="1"/>
          </p:cNvPicPr>
          <p:nvPr/>
        </p:nvPicPr>
        <p:blipFill>
          <a:blip r:embed="rId2" cstate="print"/>
          <a:srcRect/>
          <a:stretch>
            <a:fillRect/>
          </a:stretch>
        </p:blipFill>
        <p:spPr bwMode="auto">
          <a:xfrm>
            <a:off x="3231856" y="4082014"/>
            <a:ext cx="2232025" cy="1674813"/>
          </a:xfrm>
          <a:prstGeom prst="rect">
            <a:avLst/>
          </a:prstGeom>
          <a:noFill/>
          <a:ln w="9525">
            <a:noFill/>
            <a:miter lim="800000"/>
            <a:headEnd/>
            <a:tailEnd/>
          </a:ln>
        </p:spPr>
      </p:pic>
    </p:spTree>
    <p:extLst>
      <p:ext uri="{BB962C8B-B14F-4D97-AF65-F5344CB8AC3E}">
        <p14:creationId xmlns:p14="http://schemas.microsoft.com/office/powerpoint/2010/main" val="14234768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30</a:t>
            </a:fld>
            <a:endParaRPr/>
          </a:p>
        </p:txBody>
      </p:sp>
      <p:sp>
        <p:nvSpPr>
          <p:cNvPr id="282" name="Shape 282"/>
          <p:cNvSpPr txBox="1"/>
          <p:nvPr/>
        </p:nvSpPr>
        <p:spPr>
          <a:xfrm>
            <a:off x="445100" y="1285875"/>
            <a:ext cx="8358300" cy="47643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83" name="Shape 283"/>
          <p:cNvSpPr txBox="1"/>
          <p:nvPr/>
        </p:nvSpPr>
        <p:spPr>
          <a:xfrm>
            <a:off x="280250" y="1285875"/>
            <a:ext cx="8688000" cy="45996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endParaRPr sz="2400" b="1" dirty="0">
              <a:solidFill>
                <a:schemeClr val="dk1"/>
              </a:solidFill>
              <a:latin typeface="Calibri"/>
              <a:ea typeface="Calibri"/>
              <a:cs typeface="Calibri"/>
              <a:sym typeface="Calibri"/>
            </a:endParaRPr>
          </a:p>
          <a:p>
            <a:pPr marL="0" lvl="0" indent="0" rtl="0">
              <a:lnSpc>
                <a:spcPct val="115000"/>
              </a:lnSpc>
              <a:spcBef>
                <a:spcPts val="0"/>
              </a:spcBef>
              <a:spcAft>
                <a:spcPts val="0"/>
              </a:spcAft>
              <a:buNone/>
            </a:pPr>
            <a:r>
              <a:rPr lang="en-GB" sz="3200" dirty="0">
                <a:solidFill>
                  <a:srgbClr val="9A1D2B"/>
                </a:solidFill>
                <a:latin typeface="Calibri"/>
                <a:ea typeface="Calibri"/>
                <a:cs typeface="Calibri"/>
                <a:sym typeface="Calibri"/>
              </a:rPr>
              <a:t>Recognised parents’ on-going support needs</a:t>
            </a:r>
            <a:endParaRPr sz="3200" dirty="0">
              <a:solidFill>
                <a:srgbClr val="9A1D2B"/>
              </a:solidFill>
              <a:latin typeface="Calibri"/>
              <a:ea typeface="Calibri"/>
              <a:cs typeface="Calibri"/>
              <a:sym typeface="Calibri"/>
            </a:endParaRPr>
          </a:p>
          <a:p>
            <a:pPr marL="0" lvl="0" indent="0" rtl="0">
              <a:lnSpc>
                <a:spcPct val="115000"/>
              </a:lnSpc>
              <a:spcBef>
                <a:spcPts val="0"/>
              </a:spcBef>
              <a:spcAft>
                <a:spcPts val="0"/>
              </a:spcAft>
              <a:buNone/>
            </a:pPr>
            <a:endParaRPr sz="2400" b="1" dirty="0">
              <a:solidFill>
                <a:schemeClr val="dk1"/>
              </a:solidFill>
              <a:latin typeface="Calibri"/>
              <a:ea typeface="Calibri"/>
              <a:cs typeface="Calibri"/>
              <a:sym typeface="Calibri"/>
            </a:endParaRPr>
          </a:p>
          <a:p>
            <a:pPr marL="0" lvl="0" indent="0" algn="ctr" rtl="0">
              <a:lnSpc>
                <a:spcPct val="115000"/>
              </a:lnSpc>
              <a:spcBef>
                <a:spcPts val="0"/>
              </a:spcBef>
              <a:spcAft>
                <a:spcPts val="0"/>
              </a:spcAft>
              <a:buNone/>
            </a:pPr>
            <a:r>
              <a:rPr lang="en-GB" sz="2400" dirty="0">
                <a:solidFill>
                  <a:schemeClr val="dk1"/>
                </a:solidFill>
                <a:latin typeface="Calibri"/>
                <a:ea typeface="Calibri"/>
                <a:cs typeface="Calibri"/>
                <a:sym typeface="Calibri"/>
              </a:rPr>
              <a:t>‘</a:t>
            </a:r>
            <a:r>
              <a:rPr lang="en-GB" sz="2400" i="1" dirty="0">
                <a:solidFill>
                  <a:schemeClr val="dk1"/>
                </a:solidFill>
                <a:latin typeface="Calibri"/>
                <a:ea typeface="Calibri"/>
                <a:cs typeface="Calibri"/>
                <a:sym typeface="Calibri"/>
              </a:rPr>
              <a:t>A higher need for support and information in a way that suits them.’</a:t>
            </a:r>
            <a:endParaRPr sz="2400" i="1" dirty="0">
              <a:solidFill>
                <a:schemeClr val="dk1"/>
              </a:solidFill>
              <a:latin typeface="Calibri"/>
              <a:ea typeface="Calibri"/>
              <a:cs typeface="Calibri"/>
              <a:sym typeface="Calibri"/>
            </a:endParaRPr>
          </a:p>
          <a:p>
            <a:pPr marL="0" lvl="0" indent="0" algn="ctr" rtl="0">
              <a:lnSpc>
                <a:spcPct val="115000"/>
              </a:lnSpc>
              <a:spcBef>
                <a:spcPts val="0"/>
              </a:spcBef>
              <a:spcAft>
                <a:spcPts val="0"/>
              </a:spcAft>
              <a:buNone/>
            </a:pPr>
            <a:endParaRPr sz="2400" i="1" dirty="0">
              <a:solidFill>
                <a:schemeClr val="dk1"/>
              </a:solidFill>
              <a:latin typeface="Calibri"/>
              <a:ea typeface="Calibri"/>
              <a:cs typeface="Calibri"/>
              <a:sym typeface="Calibri"/>
            </a:endParaRPr>
          </a:p>
          <a:p>
            <a:pPr marL="0" lvl="0" indent="0" algn="ctr" rtl="0">
              <a:lnSpc>
                <a:spcPct val="120000"/>
              </a:lnSpc>
              <a:spcBef>
                <a:spcPts val="0"/>
              </a:spcBef>
              <a:spcAft>
                <a:spcPts val="0"/>
              </a:spcAft>
              <a:buNone/>
            </a:pPr>
            <a:r>
              <a:rPr lang="en-GB" sz="2400" i="1" dirty="0">
                <a:solidFill>
                  <a:schemeClr val="dk1"/>
                </a:solidFill>
                <a:latin typeface="Calibri"/>
                <a:ea typeface="Calibri"/>
                <a:cs typeface="Calibri"/>
                <a:sym typeface="Calibri"/>
              </a:rPr>
              <a:t>‘Somebody who would actually need some extra help, either from family members, or from professionals, in order for them to be able to care for their child, to meet the child's educational needs, and emotional and physical need.’</a:t>
            </a:r>
            <a:endParaRPr sz="2400" i="1" dirty="0">
              <a:solidFill>
                <a:schemeClr val="dk1"/>
              </a:solidFill>
              <a:latin typeface="Calibri"/>
              <a:ea typeface="Calibri"/>
              <a:cs typeface="Calibri"/>
              <a:sym typeface="Calibri"/>
            </a:endParaRPr>
          </a:p>
          <a:p>
            <a:pPr marL="0" lvl="0" indent="0" rtl="0">
              <a:lnSpc>
                <a:spcPct val="115000"/>
              </a:lnSpc>
              <a:spcBef>
                <a:spcPts val="0"/>
              </a:spcBef>
              <a:spcAft>
                <a:spcPts val="0"/>
              </a:spcAft>
              <a:buNone/>
            </a:pPr>
            <a:endParaRPr sz="1200" dirty="0">
              <a:solidFill>
                <a:schemeClr val="dk1"/>
              </a:solidFill>
              <a:latin typeface="Cambria"/>
              <a:ea typeface="Cambria"/>
              <a:cs typeface="Cambria"/>
              <a:sym typeface="Cambria"/>
            </a:endParaRPr>
          </a:p>
          <a:p>
            <a:pPr marL="0" lvl="0" indent="0" rtl="0">
              <a:lnSpc>
                <a:spcPct val="115000"/>
              </a:lnSpc>
              <a:spcBef>
                <a:spcPts val="0"/>
              </a:spcBef>
              <a:spcAft>
                <a:spcPts val="0"/>
              </a:spcAft>
              <a:buNone/>
            </a:pPr>
            <a:endParaRPr sz="1100" i="1" dirty="0">
              <a:solidFill>
                <a:schemeClr val="dk1"/>
              </a:solidFill>
            </a:endParaRPr>
          </a:p>
          <a:p>
            <a:pPr marL="0" lvl="0" indent="0" rtl="0">
              <a:lnSpc>
                <a:spcPct val="115000"/>
              </a:lnSpc>
              <a:spcBef>
                <a:spcPts val="0"/>
              </a:spcBef>
              <a:spcAft>
                <a:spcPts val="0"/>
              </a:spcAft>
              <a:buNone/>
            </a:pPr>
            <a:endParaRPr sz="2400" b="1" dirty="0">
              <a:solidFill>
                <a:schemeClr val="dk1"/>
              </a:solidFill>
              <a:latin typeface="Calibri"/>
              <a:ea typeface="Calibri"/>
              <a:cs typeface="Calibri"/>
              <a:sym typeface="Calibri"/>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Shape 289"/>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31</a:t>
            </a:fld>
            <a:endParaRPr/>
          </a:p>
        </p:txBody>
      </p:sp>
      <p:sp>
        <p:nvSpPr>
          <p:cNvPr id="290" name="Shape 290"/>
          <p:cNvSpPr txBox="1"/>
          <p:nvPr/>
        </p:nvSpPr>
        <p:spPr>
          <a:xfrm>
            <a:off x="313225" y="1269400"/>
            <a:ext cx="8539500" cy="46818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GB"/>
              <a:t> </a:t>
            </a:r>
            <a:r>
              <a:rPr lang="en-GB" sz="3000">
                <a:solidFill>
                  <a:srgbClr val="9A1D2B"/>
                </a:solidFill>
                <a:latin typeface="Calibri"/>
                <a:ea typeface="Calibri"/>
                <a:cs typeface="Calibri"/>
                <a:sym typeface="Calibri"/>
              </a:rPr>
              <a:t>Recognised stigma parents face</a:t>
            </a:r>
            <a:endParaRPr sz="3000">
              <a:solidFill>
                <a:srgbClr val="9A1D2B"/>
              </a:solidFill>
              <a:latin typeface="Calibri"/>
              <a:ea typeface="Calibri"/>
              <a:cs typeface="Calibri"/>
              <a:sym typeface="Calibri"/>
            </a:endParaRPr>
          </a:p>
          <a:p>
            <a:pPr marL="0" lvl="0" indent="0">
              <a:spcBef>
                <a:spcPts val="0"/>
              </a:spcBef>
              <a:spcAft>
                <a:spcPts val="0"/>
              </a:spcAft>
              <a:buNone/>
            </a:pPr>
            <a:endParaRPr sz="3000">
              <a:solidFill>
                <a:srgbClr val="9A1D2B"/>
              </a:solidFill>
              <a:latin typeface="Calibri"/>
              <a:ea typeface="Calibri"/>
              <a:cs typeface="Calibri"/>
              <a:sym typeface="Calibri"/>
            </a:endParaRPr>
          </a:p>
          <a:p>
            <a:pPr marL="0" lvl="0" indent="0">
              <a:spcBef>
                <a:spcPts val="0"/>
              </a:spcBef>
              <a:spcAft>
                <a:spcPts val="0"/>
              </a:spcAft>
              <a:buNone/>
            </a:pPr>
            <a:endParaRPr sz="2400" b="1">
              <a:latin typeface="Calibri"/>
              <a:ea typeface="Calibri"/>
              <a:cs typeface="Calibri"/>
              <a:sym typeface="Calibri"/>
            </a:endParaRPr>
          </a:p>
          <a:p>
            <a:pPr marL="0" lvl="0" indent="0" algn="ctr" rtl="0">
              <a:lnSpc>
                <a:spcPct val="120000"/>
              </a:lnSpc>
              <a:spcBef>
                <a:spcPts val="0"/>
              </a:spcBef>
              <a:spcAft>
                <a:spcPts val="0"/>
              </a:spcAft>
              <a:buClr>
                <a:schemeClr val="dk1"/>
              </a:buClr>
              <a:buSzPts val="1100"/>
              <a:buFont typeface="Arial"/>
              <a:buNone/>
            </a:pPr>
            <a:r>
              <a:rPr lang="en-GB" sz="2400">
                <a:solidFill>
                  <a:schemeClr val="dk1"/>
                </a:solidFill>
                <a:latin typeface="Calibri"/>
                <a:ea typeface="Calibri"/>
                <a:cs typeface="Calibri"/>
                <a:sym typeface="Calibri"/>
              </a:rPr>
              <a:t>‘</a:t>
            </a:r>
            <a:r>
              <a:rPr lang="en-GB" sz="2400" i="1">
                <a:solidFill>
                  <a:schemeClr val="dk1"/>
                </a:solidFill>
                <a:latin typeface="Calibri"/>
                <a:ea typeface="Calibri"/>
                <a:cs typeface="Calibri"/>
                <a:sym typeface="Calibri"/>
              </a:rPr>
              <a:t>Society's probably been quite cruel, even from when they started as children, because children in schools get picked on when they've got learning difficulties, and I think it can continue, you know, through life.’</a:t>
            </a:r>
            <a:endParaRPr sz="2400" i="1">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endParaRPr sz="2400" i="1">
              <a:solidFill>
                <a:schemeClr val="dk1"/>
              </a:solidFill>
              <a:latin typeface="Calibri"/>
              <a:ea typeface="Calibri"/>
              <a:cs typeface="Calibri"/>
              <a:sym typeface="Calibri"/>
            </a:endParaRPr>
          </a:p>
          <a:p>
            <a:pPr marL="0" lvl="0" indent="0">
              <a:spcBef>
                <a:spcPts val="0"/>
              </a:spcBef>
              <a:spcAft>
                <a:spcPts val="0"/>
              </a:spcAft>
              <a:buNone/>
            </a:pPr>
            <a:endParaRPr sz="2400" b="1">
              <a:latin typeface="Calibri"/>
              <a:ea typeface="Calibri"/>
              <a:cs typeface="Calibri"/>
              <a:sym typeface="Calibri"/>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Shape 296"/>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32</a:t>
            </a:fld>
            <a:endParaRPr/>
          </a:p>
        </p:txBody>
      </p:sp>
      <p:sp>
        <p:nvSpPr>
          <p:cNvPr id="297" name="Shape 297"/>
          <p:cNvSpPr txBox="1"/>
          <p:nvPr/>
        </p:nvSpPr>
        <p:spPr>
          <a:xfrm>
            <a:off x="280250" y="1174750"/>
            <a:ext cx="8523000" cy="49248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GB" sz="3000">
                <a:solidFill>
                  <a:srgbClr val="9A1D2B"/>
                </a:solidFill>
                <a:latin typeface="Calibri"/>
                <a:ea typeface="Calibri"/>
                <a:cs typeface="Calibri"/>
                <a:sym typeface="Calibri"/>
              </a:rPr>
              <a:t>Recognised the multiple issues faced by parents</a:t>
            </a:r>
            <a:endParaRPr sz="3000">
              <a:solidFill>
                <a:srgbClr val="9A1D2B"/>
              </a:solidFill>
              <a:latin typeface="Calibri"/>
              <a:ea typeface="Calibri"/>
              <a:cs typeface="Calibri"/>
              <a:sym typeface="Calibri"/>
            </a:endParaRPr>
          </a:p>
          <a:p>
            <a:pPr marL="0" lvl="0" indent="0">
              <a:spcBef>
                <a:spcPts val="0"/>
              </a:spcBef>
              <a:spcAft>
                <a:spcPts val="0"/>
              </a:spcAft>
              <a:buClr>
                <a:schemeClr val="dk1"/>
              </a:buClr>
              <a:buSzPts val="1100"/>
              <a:buFont typeface="Arial"/>
              <a:buNone/>
            </a:pPr>
            <a:endParaRPr sz="3000">
              <a:solidFill>
                <a:srgbClr val="9A1D2B"/>
              </a:solidFill>
              <a:latin typeface="Calibri"/>
              <a:ea typeface="Calibri"/>
              <a:cs typeface="Calibri"/>
              <a:sym typeface="Calibri"/>
            </a:endParaRPr>
          </a:p>
          <a:p>
            <a:pPr marL="0" lvl="0" indent="0" algn="ctr" rtl="0">
              <a:lnSpc>
                <a:spcPct val="138000"/>
              </a:lnSpc>
              <a:spcBef>
                <a:spcPts val="0"/>
              </a:spcBef>
              <a:spcAft>
                <a:spcPts val="0"/>
              </a:spcAft>
              <a:buClr>
                <a:schemeClr val="dk1"/>
              </a:buClr>
              <a:buSzPts val="1100"/>
              <a:buFont typeface="Arial"/>
              <a:buNone/>
            </a:pPr>
            <a:r>
              <a:rPr lang="en-GB" sz="2400" i="1">
                <a:solidFill>
                  <a:schemeClr val="dk1"/>
                </a:solidFill>
                <a:latin typeface="Calibri"/>
                <a:ea typeface="Calibri"/>
                <a:cs typeface="Calibri"/>
                <a:sym typeface="Calibri"/>
              </a:rPr>
              <a:t>‘If you've got a parent whose mind is completely preoccupied with not having enough money, fear, maybe mental health issues, then it's very hard to sort of prioritise, and be thinking about your child's needs. So I would say that a percentage of the parents that we see with learning difficulties and neglect, it's actually because of those broader, social, mental health issues, that prevent all parents, actually, from being able to prioritise.’</a:t>
            </a:r>
            <a:endParaRPr sz="2400" i="1">
              <a:solidFill>
                <a:schemeClr val="dk1"/>
              </a:solidFill>
              <a:latin typeface="Calibri"/>
              <a:ea typeface="Calibri"/>
              <a:cs typeface="Calibri"/>
              <a:sym typeface="Calibri"/>
            </a:endParaRPr>
          </a:p>
          <a:p>
            <a:pPr marL="0" lvl="0" indent="0" rtl="0">
              <a:lnSpc>
                <a:spcPct val="138000"/>
              </a:lnSpc>
              <a:spcBef>
                <a:spcPts val="0"/>
              </a:spcBef>
              <a:spcAft>
                <a:spcPts val="0"/>
              </a:spcAft>
              <a:buClr>
                <a:schemeClr val="dk1"/>
              </a:buClr>
              <a:buSzPts val="1100"/>
              <a:buFont typeface="Arial"/>
              <a:buNone/>
            </a:pPr>
            <a:r>
              <a:rPr lang="en-GB" sz="1100">
                <a:solidFill>
                  <a:schemeClr val="dk1"/>
                </a:solidFill>
              </a:rPr>
              <a:t>.</a:t>
            </a:r>
            <a:endParaRPr sz="1100">
              <a:solidFill>
                <a:schemeClr val="dk1"/>
              </a:solidFill>
            </a:endParaRPr>
          </a:p>
          <a:p>
            <a:pPr marL="0" lvl="0" indent="0" rtl="0">
              <a:lnSpc>
                <a:spcPct val="115000"/>
              </a:lnSpc>
              <a:spcBef>
                <a:spcPts val="0"/>
              </a:spcBef>
              <a:spcAft>
                <a:spcPts val="0"/>
              </a:spcAft>
              <a:buClr>
                <a:schemeClr val="dk1"/>
              </a:buClr>
              <a:buSzPts val="1100"/>
              <a:buFont typeface="Arial"/>
              <a:buNone/>
            </a:pPr>
            <a:endParaRPr sz="1100">
              <a:solidFill>
                <a:schemeClr val="dk1"/>
              </a:solidFill>
            </a:endParaRPr>
          </a:p>
          <a:p>
            <a:pPr marL="0" lvl="0" indent="0">
              <a:spcBef>
                <a:spcPts val="0"/>
              </a:spcBef>
              <a:spcAft>
                <a:spcPts val="0"/>
              </a:spcAft>
              <a:buNone/>
            </a:pPr>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Shape 303"/>
          <p:cNvSpPr txBox="1">
            <a:spLocks noGrp="1"/>
          </p:cNvSpPr>
          <p:nvPr>
            <p:ph type="body" idx="1"/>
          </p:nvPr>
        </p:nvSpPr>
        <p:spPr>
          <a:xfrm>
            <a:off x="268013" y="977461"/>
            <a:ext cx="8655270" cy="5274113"/>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3000" dirty="0">
                <a:solidFill>
                  <a:srgbClr val="9A1D2B"/>
                </a:solidFill>
              </a:rPr>
              <a:t>Understandings about neglect by parents</a:t>
            </a:r>
            <a:endParaRPr sz="3000" dirty="0">
              <a:solidFill>
                <a:srgbClr val="9A1D2B"/>
              </a:solidFill>
            </a:endParaRPr>
          </a:p>
          <a:p>
            <a:pPr marL="0" lvl="0" indent="0">
              <a:spcBef>
                <a:spcPts val="640"/>
              </a:spcBef>
              <a:spcAft>
                <a:spcPts val="0"/>
              </a:spcAft>
              <a:buNone/>
            </a:pPr>
            <a:r>
              <a:rPr lang="en-GB" sz="2400" dirty="0">
                <a:solidFill>
                  <a:srgbClr val="980000"/>
                </a:solidFill>
              </a:rPr>
              <a:t>Not deliberate neglect</a:t>
            </a:r>
          </a:p>
          <a:p>
            <a:pPr marL="0" lvl="0" indent="0">
              <a:spcBef>
                <a:spcPts val="640"/>
              </a:spcBef>
              <a:spcAft>
                <a:spcPts val="0"/>
              </a:spcAft>
              <a:buNone/>
            </a:pPr>
            <a:endParaRPr sz="3000" dirty="0">
              <a:solidFill>
                <a:srgbClr val="980000"/>
              </a:solidFill>
            </a:endParaRPr>
          </a:p>
          <a:p>
            <a:pPr marL="0" lvl="0" indent="0" algn="ctr" rtl="0">
              <a:spcBef>
                <a:spcPts val="0"/>
              </a:spcBef>
              <a:spcAft>
                <a:spcPts val="0"/>
              </a:spcAft>
              <a:buNone/>
            </a:pPr>
            <a:r>
              <a:rPr lang="en-GB" sz="2400" i="1" dirty="0"/>
              <a:t>‘Not maliciously neglectful’</a:t>
            </a:r>
            <a:endParaRPr sz="2400" i="1" dirty="0"/>
          </a:p>
          <a:p>
            <a:pPr marL="0" lvl="0" indent="0" algn="ctr" rtl="0">
              <a:spcBef>
                <a:spcPts val="0"/>
              </a:spcBef>
              <a:spcAft>
                <a:spcPts val="0"/>
              </a:spcAft>
              <a:buNone/>
            </a:pPr>
            <a:endParaRPr sz="1200" i="1" dirty="0"/>
          </a:p>
          <a:p>
            <a:pPr marL="0" lvl="0" indent="0" algn="ctr" rtl="0">
              <a:lnSpc>
                <a:spcPct val="115000"/>
              </a:lnSpc>
              <a:spcBef>
                <a:spcPts val="0"/>
              </a:spcBef>
              <a:spcAft>
                <a:spcPts val="0"/>
              </a:spcAft>
              <a:buNone/>
            </a:pPr>
            <a:r>
              <a:rPr lang="en-GB" sz="2400" i="1" dirty="0"/>
              <a:t>‘Parents with additional needs, OK, there might be neglect there, OK, there might be identified areas of neglect. However, potentially, probably, not intentiona</a:t>
            </a:r>
            <a:r>
              <a:rPr lang="en-GB" sz="2400" i="1" dirty="0">
                <a:latin typeface="Arial"/>
                <a:ea typeface="Arial"/>
                <a:cs typeface="Arial"/>
                <a:sym typeface="Arial"/>
              </a:rPr>
              <a:t>l’ </a:t>
            </a:r>
            <a:endParaRPr sz="2400" i="1" dirty="0">
              <a:latin typeface="Arial"/>
              <a:ea typeface="Arial"/>
              <a:cs typeface="Arial"/>
              <a:sym typeface="Arial"/>
            </a:endParaRPr>
          </a:p>
          <a:p>
            <a:pPr marL="0" lvl="0" indent="0" algn="ctr" rtl="0">
              <a:lnSpc>
                <a:spcPct val="115000"/>
              </a:lnSpc>
              <a:spcBef>
                <a:spcPts val="0"/>
              </a:spcBef>
              <a:spcAft>
                <a:spcPts val="0"/>
              </a:spcAft>
              <a:buNone/>
            </a:pPr>
            <a:endParaRPr sz="1200" i="1" dirty="0">
              <a:latin typeface="Arial"/>
              <a:ea typeface="Arial"/>
              <a:cs typeface="Arial"/>
              <a:sym typeface="Arial"/>
            </a:endParaRPr>
          </a:p>
          <a:p>
            <a:pPr marL="0" lvl="0" indent="0" algn="ctr" rtl="0">
              <a:lnSpc>
                <a:spcPct val="115000"/>
              </a:lnSpc>
              <a:spcBef>
                <a:spcPts val="0"/>
              </a:spcBef>
              <a:spcAft>
                <a:spcPts val="0"/>
              </a:spcAft>
              <a:buNone/>
            </a:pPr>
            <a:r>
              <a:rPr lang="en-GB" sz="2400" i="1" dirty="0"/>
              <a:t>‘Not automatically make the link’ between </a:t>
            </a:r>
            <a:r>
              <a:rPr lang="en-GB" sz="2400" i="1" dirty="0" err="1"/>
              <a:t>ld</a:t>
            </a:r>
            <a:r>
              <a:rPr lang="en-GB" sz="2400" i="1" dirty="0"/>
              <a:t> and neglect but would ask the question:  ...I would wonder whether those parents had been appropriately supported in a way that they could access and understand, to parent their children effectively.’</a:t>
            </a:r>
            <a:endParaRPr sz="2400" i="1" dirty="0">
              <a:latin typeface="Arial"/>
              <a:ea typeface="Arial"/>
              <a:cs typeface="Arial"/>
              <a:sym typeface="Arial"/>
            </a:endParaRPr>
          </a:p>
          <a:p>
            <a:pPr marL="0" lvl="0" indent="0" algn="ctr" rtl="0">
              <a:lnSpc>
                <a:spcPct val="115000"/>
              </a:lnSpc>
              <a:spcBef>
                <a:spcPts val="0"/>
              </a:spcBef>
              <a:spcAft>
                <a:spcPts val="0"/>
              </a:spcAft>
              <a:buClr>
                <a:schemeClr val="dk1"/>
              </a:buClr>
              <a:buSzPts val="1100"/>
              <a:buFont typeface="Arial"/>
              <a:buNone/>
            </a:pPr>
            <a:endParaRPr sz="2400" i="1" dirty="0">
              <a:latin typeface="Arial"/>
              <a:ea typeface="Arial"/>
              <a:cs typeface="Arial"/>
              <a:sym typeface="Arial"/>
            </a:endParaRPr>
          </a:p>
          <a:p>
            <a:pPr marL="0" lvl="0" indent="0" rtl="0">
              <a:lnSpc>
                <a:spcPct val="115000"/>
              </a:lnSpc>
              <a:spcBef>
                <a:spcPts val="0"/>
              </a:spcBef>
              <a:spcAft>
                <a:spcPts val="0"/>
              </a:spcAft>
              <a:buClr>
                <a:schemeClr val="dk1"/>
              </a:buClr>
              <a:buSzPts val="1100"/>
              <a:buFont typeface="Arial"/>
              <a:buNone/>
            </a:pPr>
            <a:r>
              <a:rPr lang="en-GB" sz="2400" i="1" dirty="0">
                <a:latin typeface="Arial"/>
                <a:ea typeface="Arial"/>
                <a:cs typeface="Arial"/>
                <a:sym typeface="Arial"/>
              </a:rPr>
              <a:t>‘</a:t>
            </a:r>
            <a:endParaRPr sz="2400" b="1" dirty="0"/>
          </a:p>
          <a:p>
            <a:pPr marL="0" lvl="0" indent="0">
              <a:spcBef>
                <a:spcPts val="640"/>
              </a:spcBef>
              <a:spcAft>
                <a:spcPts val="0"/>
              </a:spcAft>
              <a:buNone/>
            </a:pPr>
            <a:endParaRPr sz="2400" b="1" dirty="0"/>
          </a:p>
        </p:txBody>
      </p:sp>
      <p:sp>
        <p:nvSpPr>
          <p:cNvPr id="304" name="Shape 304"/>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33</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Shape 317"/>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3000">
                <a:solidFill>
                  <a:srgbClr val="9A1D2B"/>
                </a:solidFill>
              </a:rPr>
              <a:t>Assessment of ability when children have previously been removed</a:t>
            </a:r>
            <a:endParaRPr sz="3000">
              <a:solidFill>
                <a:srgbClr val="9A1D2B"/>
              </a:solidFill>
            </a:endParaRPr>
          </a:p>
          <a:p>
            <a:pPr marL="0" lvl="0" indent="0">
              <a:spcBef>
                <a:spcPts val="640"/>
              </a:spcBef>
              <a:spcAft>
                <a:spcPts val="0"/>
              </a:spcAft>
              <a:buNone/>
            </a:pPr>
            <a:endParaRPr sz="1200" b="1"/>
          </a:p>
          <a:p>
            <a:pPr marL="0" lvl="0" indent="0">
              <a:spcBef>
                <a:spcPts val="640"/>
              </a:spcBef>
              <a:spcAft>
                <a:spcPts val="0"/>
              </a:spcAft>
              <a:buNone/>
            </a:pPr>
            <a:r>
              <a:rPr lang="en-GB" sz="2400">
                <a:solidFill>
                  <a:srgbClr val="980000"/>
                </a:solidFill>
              </a:rPr>
              <a:t>Person-specific </a:t>
            </a:r>
            <a:endParaRPr sz="2400">
              <a:solidFill>
                <a:srgbClr val="980000"/>
              </a:solidFill>
            </a:endParaRPr>
          </a:p>
          <a:p>
            <a:pPr marL="0" lvl="0" indent="0" algn="ctr" rtl="0">
              <a:spcBef>
                <a:spcPts val="0"/>
              </a:spcBef>
              <a:spcAft>
                <a:spcPts val="0"/>
              </a:spcAft>
              <a:buNone/>
            </a:pPr>
            <a:r>
              <a:rPr lang="en-GB" sz="2400" i="1"/>
              <a:t>‘I don’t always think that people should have second chances. But obviously a lot of that will be dependent on the situation. And how many chances do you give someone?’</a:t>
            </a:r>
            <a:endParaRPr sz="2400" i="1"/>
          </a:p>
          <a:p>
            <a:pPr marL="0" lvl="0" indent="0" algn="just" rtl="0">
              <a:spcBef>
                <a:spcPts val="0"/>
              </a:spcBef>
              <a:spcAft>
                <a:spcPts val="0"/>
              </a:spcAft>
              <a:buNone/>
            </a:pPr>
            <a:endParaRPr sz="2400" i="1"/>
          </a:p>
          <a:p>
            <a:pPr marL="0" lvl="0" indent="0">
              <a:spcBef>
                <a:spcPts val="640"/>
              </a:spcBef>
              <a:spcAft>
                <a:spcPts val="0"/>
              </a:spcAft>
              <a:buNone/>
            </a:pPr>
            <a:r>
              <a:rPr lang="en-GB" sz="2400">
                <a:solidFill>
                  <a:srgbClr val="980000"/>
                </a:solidFill>
              </a:rPr>
              <a:t>Change should be recognised</a:t>
            </a:r>
            <a:endParaRPr sz="3000">
              <a:solidFill>
                <a:srgbClr val="980000"/>
              </a:solidFill>
            </a:endParaRPr>
          </a:p>
          <a:p>
            <a:pPr marL="0" lvl="0" indent="0" algn="ctr" rtl="0">
              <a:lnSpc>
                <a:spcPct val="115000"/>
              </a:lnSpc>
              <a:spcBef>
                <a:spcPts val="0"/>
              </a:spcBef>
              <a:spcAft>
                <a:spcPts val="0"/>
              </a:spcAft>
              <a:buNone/>
            </a:pPr>
            <a:r>
              <a:rPr lang="en-GB" sz="2400" i="1"/>
              <a:t>‘something needs to have changed for children’s services to be convinced.’ </a:t>
            </a:r>
            <a:endParaRPr sz="2400" i="1"/>
          </a:p>
          <a:p>
            <a:pPr marL="0" lvl="0" indent="0" algn="ctr" rtl="0">
              <a:lnSpc>
                <a:spcPct val="115000"/>
              </a:lnSpc>
              <a:spcBef>
                <a:spcPts val="0"/>
              </a:spcBef>
              <a:spcAft>
                <a:spcPts val="0"/>
              </a:spcAft>
              <a:buNone/>
            </a:pPr>
            <a:endParaRPr sz="2400" i="1">
              <a:latin typeface="Cambria"/>
              <a:ea typeface="Cambria"/>
              <a:cs typeface="Cambria"/>
              <a:sym typeface="Cambria"/>
            </a:endParaRPr>
          </a:p>
          <a:p>
            <a:pPr marL="0" lvl="0" indent="0" rtl="0">
              <a:lnSpc>
                <a:spcPct val="115000"/>
              </a:lnSpc>
              <a:spcBef>
                <a:spcPts val="0"/>
              </a:spcBef>
              <a:spcAft>
                <a:spcPts val="0"/>
              </a:spcAft>
              <a:buClr>
                <a:schemeClr val="dk1"/>
              </a:buClr>
              <a:buSzPts val="1100"/>
              <a:buFont typeface="Arial"/>
              <a:buNone/>
            </a:pPr>
            <a:endParaRPr sz="2400" b="1" i="1">
              <a:latin typeface="Cambria"/>
              <a:ea typeface="Cambria"/>
              <a:cs typeface="Cambria"/>
              <a:sym typeface="Cambria"/>
            </a:endParaRPr>
          </a:p>
        </p:txBody>
      </p:sp>
      <p:sp>
        <p:nvSpPr>
          <p:cNvPr id="318" name="Shape 318"/>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34</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Shape 324"/>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3000">
                <a:solidFill>
                  <a:srgbClr val="9A1D2B"/>
                </a:solidFill>
              </a:rPr>
              <a:t>Safety of child</a:t>
            </a:r>
            <a:endParaRPr sz="3000">
              <a:solidFill>
                <a:srgbClr val="9A1D2B"/>
              </a:solidFill>
            </a:endParaRPr>
          </a:p>
          <a:p>
            <a:pPr marL="0" lvl="0" indent="0" algn="ctr" rtl="0">
              <a:lnSpc>
                <a:spcPct val="115000"/>
              </a:lnSpc>
              <a:spcBef>
                <a:spcPts val="0"/>
              </a:spcBef>
              <a:spcAft>
                <a:spcPts val="0"/>
              </a:spcAft>
              <a:buClr>
                <a:schemeClr val="dk1"/>
              </a:buClr>
              <a:buSzPts val="1100"/>
              <a:buFont typeface="Arial"/>
              <a:buNone/>
            </a:pPr>
            <a:r>
              <a:rPr lang="en-GB" sz="2400" i="1"/>
              <a:t>‘I believe that everybody has the right to appropriate support to parent their children effectively. And if they have had access to that and things haven't worked out, that doesn't mean that they shouldn't have the opportunity to try again with different, more...differently shaped support, or whatever,  </a:t>
            </a:r>
            <a:r>
              <a:rPr lang="en-GB" sz="2400" b="1" i="1"/>
              <a:t>as long as the child is safe in the meantime.  </a:t>
            </a:r>
            <a:r>
              <a:rPr lang="en-GB" sz="2400" i="1"/>
              <a:t>I think people can change. People can change. And also that sometimes where people talk about having a second chance, it's because the first chance wasn't appropriately supported in the first place, and that was why things went wrong.’</a:t>
            </a:r>
            <a:endParaRPr sz="2400"/>
          </a:p>
        </p:txBody>
      </p:sp>
      <p:sp>
        <p:nvSpPr>
          <p:cNvPr id="325" name="Shape 325"/>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35</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Shape 331"/>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rtl="0">
              <a:spcBef>
                <a:spcPts val="640"/>
              </a:spcBef>
              <a:spcAft>
                <a:spcPts val="0"/>
              </a:spcAft>
              <a:buNone/>
            </a:pPr>
            <a:r>
              <a:rPr lang="en-GB" sz="3000">
                <a:solidFill>
                  <a:srgbClr val="980000"/>
                </a:solidFill>
              </a:rPr>
              <a:t>Reaching decisions regarding remova</a:t>
            </a:r>
            <a:r>
              <a:rPr lang="en-GB" sz="2400" b="1">
                <a:solidFill>
                  <a:srgbClr val="980000"/>
                </a:solidFill>
              </a:rPr>
              <a:t>l</a:t>
            </a:r>
            <a:endParaRPr sz="2400" b="1">
              <a:solidFill>
                <a:srgbClr val="980000"/>
              </a:solidFill>
            </a:endParaRPr>
          </a:p>
          <a:p>
            <a:pPr marL="0" lvl="0" indent="0">
              <a:spcBef>
                <a:spcPts val="640"/>
              </a:spcBef>
              <a:spcAft>
                <a:spcPts val="0"/>
              </a:spcAft>
              <a:buNone/>
            </a:pPr>
            <a:endParaRPr/>
          </a:p>
          <a:p>
            <a:pPr marL="0" lvl="0" indent="0" algn="ctr" rtl="0">
              <a:lnSpc>
                <a:spcPct val="115000"/>
              </a:lnSpc>
              <a:spcBef>
                <a:spcPts val="0"/>
              </a:spcBef>
              <a:spcAft>
                <a:spcPts val="0"/>
              </a:spcAft>
              <a:buClr>
                <a:schemeClr val="dk1"/>
              </a:buClr>
              <a:buSzPts val="1100"/>
              <a:buFont typeface="Arial"/>
              <a:buNone/>
            </a:pPr>
            <a:r>
              <a:rPr lang="en-GB" sz="2400"/>
              <a:t>‘So if the scales tip, if you like, if you're sort of thinking, </a:t>
            </a:r>
            <a:r>
              <a:rPr lang="en-GB" sz="2400" i="1"/>
              <a:t>actually this child isn't safe, you know, this plan isn't working, </a:t>
            </a:r>
            <a:r>
              <a:rPr lang="en-GB" sz="2400"/>
              <a:t>it's a really, really hard process. It's a really hard process as an individual, but it is in a team. And it's no surprise that at those points there can be quite a lot of splitting, and sometimes conflict in the team, because different people are reaching that decision at different points of time. And I don't think there's a way round that; that's probably actually how it has to be.’</a:t>
            </a:r>
            <a:endParaRPr sz="2400"/>
          </a:p>
          <a:p>
            <a:pPr marL="0" lvl="0" indent="0">
              <a:spcBef>
                <a:spcPts val="640"/>
              </a:spcBef>
              <a:spcAft>
                <a:spcPts val="0"/>
              </a:spcAft>
              <a:buNone/>
            </a:pPr>
            <a:endParaRPr/>
          </a:p>
        </p:txBody>
      </p:sp>
      <p:sp>
        <p:nvSpPr>
          <p:cNvPr id="332" name="Shape 332"/>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36</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Shape 338"/>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Clr>
                <a:schemeClr val="dk1"/>
              </a:buClr>
              <a:buSzPts val="1100"/>
              <a:buFont typeface="Arial"/>
              <a:buNone/>
            </a:pPr>
            <a:r>
              <a:rPr lang="en-GB" sz="3000" dirty="0">
                <a:solidFill>
                  <a:srgbClr val="980000"/>
                </a:solidFill>
              </a:rPr>
              <a:t>Working with parents - positive practice</a:t>
            </a:r>
            <a:endParaRPr sz="3000" dirty="0">
              <a:solidFill>
                <a:srgbClr val="980000"/>
              </a:solidFill>
            </a:endParaRPr>
          </a:p>
          <a:p>
            <a:pPr marL="0" lvl="0" indent="0" algn="just" rtl="0">
              <a:spcBef>
                <a:spcPts val="640"/>
              </a:spcBef>
              <a:spcAft>
                <a:spcPts val="0"/>
              </a:spcAft>
              <a:buNone/>
            </a:pPr>
            <a:r>
              <a:rPr lang="en-GB" sz="2400" dirty="0">
                <a:solidFill>
                  <a:srgbClr val="9A1D2B"/>
                </a:solidFill>
              </a:rPr>
              <a:t>Focus on welfare of the child/</a:t>
            </a:r>
            <a:r>
              <a:rPr lang="en-GB" sz="2400" dirty="0" err="1">
                <a:solidFill>
                  <a:srgbClr val="9A1D2B"/>
                </a:solidFill>
              </a:rPr>
              <a:t>ren</a:t>
            </a:r>
            <a:endParaRPr sz="2400" dirty="0">
              <a:solidFill>
                <a:srgbClr val="9A1D2B"/>
              </a:solidFill>
            </a:endParaRPr>
          </a:p>
          <a:p>
            <a:pPr marL="0" lvl="0" indent="0" algn="just">
              <a:spcBef>
                <a:spcPts val="640"/>
              </a:spcBef>
              <a:spcAft>
                <a:spcPts val="0"/>
              </a:spcAft>
              <a:buNone/>
            </a:pPr>
            <a:endParaRPr sz="2400" dirty="0">
              <a:solidFill>
                <a:srgbClr val="9A1D2B"/>
              </a:solidFill>
            </a:endParaRPr>
          </a:p>
          <a:p>
            <a:pPr marL="0" lvl="0" indent="0" algn="ctr" rtl="0">
              <a:lnSpc>
                <a:spcPct val="115000"/>
              </a:lnSpc>
              <a:spcBef>
                <a:spcPts val="0"/>
              </a:spcBef>
              <a:spcAft>
                <a:spcPts val="0"/>
              </a:spcAft>
              <a:buClr>
                <a:schemeClr val="dk1"/>
              </a:buClr>
              <a:buSzPts val="1100"/>
              <a:buFont typeface="Arial"/>
              <a:buNone/>
            </a:pPr>
            <a:r>
              <a:rPr lang="en-GB" sz="2400" dirty="0"/>
              <a:t>‘</a:t>
            </a:r>
            <a:r>
              <a:rPr lang="en-GB" sz="2400" i="1" dirty="0"/>
              <a:t>It could be successful practice that you've identified that a parent can't do it, and that child is in a place where it is now having all of its needs met.’</a:t>
            </a:r>
            <a:endParaRPr sz="2400" i="1" dirty="0"/>
          </a:p>
          <a:p>
            <a:pPr marL="0" lvl="0" indent="0" algn="ctr" rtl="0">
              <a:lnSpc>
                <a:spcPct val="115000"/>
              </a:lnSpc>
              <a:spcBef>
                <a:spcPts val="800"/>
              </a:spcBef>
              <a:spcAft>
                <a:spcPts val="0"/>
              </a:spcAft>
              <a:buClr>
                <a:schemeClr val="dk1"/>
              </a:buClr>
              <a:buSzPts val="1100"/>
              <a:buFont typeface="Arial"/>
              <a:buNone/>
            </a:pPr>
            <a:r>
              <a:rPr lang="en-GB" sz="2400" i="1" dirty="0">
                <a:latin typeface="Arial"/>
                <a:ea typeface="Arial"/>
                <a:cs typeface="Arial"/>
                <a:sym typeface="Arial"/>
              </a:rPr>
              <a:t>‘</a:t>
            </a:r>
            <a:r>
              <a:rPr lang="en-GB" sz="2400" i="1" dirty="0"/>
              <a:t>We absolutely sit on the fence whether the good outcome is the child being removed  or the child staying… Whatever is right for the child. … You know, they can both be really good outcomes” (Specialist parenting service)</a:t>
            </a:r>
            <a:endParaRPr sz="2400" i="1" dirty="0"/>
          </a:p>
          <a:p>
            <a:pPr marL="0" lvl="0" indent="0">
              <a:spcBef>
                <a:spcPts val="800"/>
              </a:spcBef>
              <a:spcAft>
                <a:spcPts val="0"/>
              </a:spcAft>
              <a:buNone/>
            </a:pPr>
            <a:endParaRPr dirty="0"/>
          </a:p>
        </p:txBody>
      </p:sp>
      <p:sp>
        <p:nvSpPr>
          <p:cNvPr id="339" name="Shape 339"/>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37</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Shape 345"/>
          <p:cNvSpPr txBox="1">
            <a:spLocks noGrp="1"/>
          </p:cNvSpPr>
          <p:nvPr>
            <p:ph type="body" idx="1"/>
          </p:nvPr>
        </p:nvSpPr>
        <p:spPr>
          <a:xfrm>
            <a:off x="251495" y="1146827"/>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3000" dirty="0">
                <a:solidFill>
                  <a:srgbClr val="9A1D2B"/>
                </a:solidFill>
              </a:rPr>
              <a:t>Understanding the parent and their situation</a:t>
            </a:r>
          </a:p>
          <a:p>
            <a:pPr marL="0" lvl="0" indent="0">
              <a:spcBef>
                <a:spcPts val="640"/>
              </a:spcBef>
              <a:spcAft>
                <a:spcPts val="0"/>
              </a:spcAft>
              <a:buNone/>
            </a:pPr>
            <a:endParaRPr sz="3000" dirty="0">
              <a:solidFill>
                <a:srgbClr val="9A1D2B"/>
              </a:solidFill>
            </a:endParaRPr>
          </a:p>
          <a:p>
            <a:pPr marL="0" indent="0" algn="ctr">
              <a:buNone/>
            </a:pPr>
            <a:r>
              <a:rPr lang="en-GB" sz="2800" i="1" dirty="0"/>
              <a:t>‘I think it's having a clear understanding of their difficulties, and knowing what works and doesn't work for them … communication is key in my job, so it's finding out what best – what tools are best to use, what format's best to use, what approach is best to use. So I think it's a case-by-case approach, on just, you know, having a …  profile of a parent, and actually what works and doesn't work for them.’</a:t>
            </a:r>
          </a:p>
          <a:p>
            <a:pPr marL="0" lvl="0" indent="0" algn="just">
              <a:spcBef>
                <a:spcPts val="640"/>
              </a:spcBef>
              <a:spcAft>
                <a:spcPts val="0"/>
              </a:spcAft>
              <a:buNone/>
            </a:pPr>
            <a:endParaRPr sz="2800" dirty="0">
              <a:solidFill>
                <a:srgbClr val="9A1D2B"/>
              </a:solidFill>
            </a:endParaRPr>
          </a:p>
          <a:p>
            <a:pPr marL="228600" lvl="0" indent="0" algn="ctr" rtl="0">
              <a:lnSpc>
                <a:spcPct val="115000"/>
              </a:lnSpc>
              <a:spcBef>
                <a:spcPts val="400"/>
              </a:spcBef>
              <a:spcAft>
                <a:spcPts val="0"/>
              </a:spcAft>
              <a:buNone/>
            </a:pPr>
            <a:r>
              <a:rPr lang="en-GB" sz="2800" i="1" dirty="0"/>
              <a:t>‘</a:t>
            </a:r>
            <a:endParaRPr sz="2800" dirty="0"/>
          </a:p>
        </p:txBody>
      </p:sp>
      <p:sp>
        <p:nvSpPr>
          <p:cNvPr id="346" name="Shape 346"/>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38</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Shape 359"/>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3000" dirty="0">
                <a:solidFill>
                  <a:srgbClr val="980000"/>
                </a:solidFill>
              </a:rPr>
              <a:t>Clarity about concerns</a:t>
            </a:r>
            <a:endParaRPr sz="3000" dirty="0">
              <a:solidFill>
                <a:srgbClr val="980000"/>
              </a:solidFill>
            </a:endParaRPr>
          </a:p>
          <a:p>
            <a:pPr marL="0" lvl="0" indent="0" algn="ctr" rtl="0">
              <a:spcBef>
                <a:spcPts val="0"/>
              </a:spcBef>
              <a:spcAft>
                <a:spcPts val="0"/>
              </a:spcAft>
              <a:buNone/>
            </a:pPr>
            <a:r>
              <a:rPr lang="en-GB" sz="2400" i="1" dirty="0"/>
              <a:t>‘Just, you know, working </a:t>
            </a:r>
            <a:r>
              <a:rPr lang="en-GB" sz="2400" i="1" dirty="0">
                <a:solidFill>
                  <a:srgbClr val="9900FF"/>
                </a:solidFill>
              </a:rPr>
              <a:t>openly and honestly,</a:t>
            </a:r>
            <a:r>
              <a:rPr lang="en-GB" sz="2400" i="1" dirty="0"/>
              <a:t> you know, keeping the person, you know, aware of, you know, what your sort of thinking is, and, you know, what things you're sort of worried about, you know, regularly discussing that.’   (Children’s social worker)</a:t>
            </a:r>
            <a:endParaRPr sz="2400" i="1" dirty="0"/>
          </a:p>
          <a:p>
            <a:pPr marL="0" lvl="0" indent="0" algn="ctr" rtl="0">
              <a:spcBef>
                <a:spcPts val="0"/>
              </a:spcBef>
              <a:spcAft>
                <a:spcPts val="0"/>
              </a:spcAft>
              <a:buClr>
                <a:schemeClr val="dk1"/>
              </a:buClr>
              <a:buSzPts val="1100"/>
              <a:buFont typeface="Arial"/>
              <a:buNone/>
            </a:pPr>
            <a:endParaRPr sz="2400" i="1" dirty="0"/>
          </a:p>
          <a:p>
            <a:pPr marL="0" lvl="0" indent="0" algn="ctr" rtl="0">
              <a:spcBef>
                <a:spcPts val="640"/>
              </a:spcBef>
              <a:spcAft>
                <a:spcPts val="0"/>
              </a:spcAft>
              <a:buNone/>
            </a:pPr>
            <a:r>
              <a:rPr lang="en-GB" sz="2400" i="1" dirty="0"/>
              <a:t>‘We did it around the Signs of Safety: what we were worried about, what's working well, and what needs to happen. So that Mother was clear, you know, what, as professionals, what we're worried about, what was working well, and what needs to happen. Because actually the concerns that we had, they weren't Mothers and Mother’s partner’s concerns</a:t>
            </a:r>
            <a:r>
              <a:rPr lang="en-GB" sz="2400" dirty="0"/>
              <a:t>.’</a:t>
            </a:r>
            <a:endParaRPr sz="2400" dirty="0"/>
          </a:p>
          <a:p>
            <a:pPr marL="0" lvl="0" indent="0" algn="ctr" rtl="0">
              <a:spcBef>
                <a:spcPts val="640"/>
              </a:spcBef>
              <a:spcAft>
                <a:spcPts val="0"/>
              </a:spcAft>
              <a:buNone/>
            </a:pPr>
            <a:endParaRPr sz="2400" dirty="0"/>
          </a:p>
          <a:p>
            <a:pPr marL="0" lvl="0" indent="0" algn="ctr" rtl="0">
              <a:spcBef>
                <a:spcPts val="0"/>
              </a:spcBef>
              <a:spcAft>
                <a:spcPts val="0"/>
              </a:spcAft>
              <a:buClr>
                <a:schemeClr val="dk1"/>
              </a:buClr>
              <a:buSzPts val="1100"/>
              <a:buFont typeface="Arial"/>
              <a:buNone/>
            </a:pPr>
            <a:r>
              <a:rPr lang="en-GB" sz="2400" i="1" dirty="0"/>
              <a:t>)</a:t>
            </a:r>
            <a:endParaRPr sz="2400" i="1" dirty="0"/>
          </a:p>
          <a:p>
            <a:pPr marL="0" lvl="0" indent="0" algn="ctr" rtl="0">
              <a:spcBef>
                <a:spcPts val="640"/>
              </a:spcBef>
              <a:spcAft>
                <a:spcPts val="0"/>
              </a:spcAft>
              <a:buNone/>
            </a:pPr>
            <a:endParaRPr sz="2400" dirty="0"/>
          </a:p>
          <a:p>
            <a:pPr marL="0" lvl="0" indent="0" algn="ctr" rtl="0">
              <a:spcBef>
                <a:spcPts val="640"/>
              </a:spcBef>
              <a:spcAft>
                <a:spcPts val="0"/>
              </a:spcAft>
              <a:buNone/>
            </a:pPr>
            <a:endParaRPr sz="2400" dirty="0"/>
          </a:p>
          <a:p>
            <a:pPr marL="0" lvl="0" indent="0" algn="ctr" rtl="0">
              <a:spcBef>
                <a:spcPts val="0"/>
              </a:spcBef>
              <a:spcAft>
                <a:spcPts val="0"/>
              </a:spcAft>
              <a:buClr>
                <a:schemeClr val="dk1"/>
              </a:buClr>
              <a:buSzPts val="1100"/>
              <a:buFont typeface="Arial"/>
              <a:buNone/>
            </a:pPr>
            <a:endParaRPr sz="2400" i="1" dirty="0"/>
          </a:p>
          <a:p>
            <a:pPr marL="0" lvl="0" indent="0" algn="ctr">
              <a:spcBef>
                <a:spcPts val="640"/>
              </a:spcBef>
              <a:spcAft>
                <a:spcPts val="0"/>
              </a:spcAft>
              <a:buNone/>
            </a:pPr>
            <a:endParaRPr sz="2400" dirty="0"/>
          </a:p>
        </p:txBody>
      </p:sp>
      <p:sp>
        <p:nvSpPr>
          <p:cNvPr id="360" name="Shape 360"/>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39</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F788653-AF47-41CC-8195-4EF3CC00E01A}"/>
              </a:ext>
            </a:extLst>
          </p:cNvPr>
          <p:cNvSpPr>
            <a:spLocks noGrp="1"/>
          </p:cNvSpPr>
          <p:nvPr>
            <p:ph type="title"/>
          </p:nvPr>
        </p:nvSpPr>
        <p:spPr>
          <a:xfrm>
            <a:off x="251520" y="1196752"/>
            <a:ext cx="8640960" cy="646116"/>
          </a:xfrm>
        </p:spPr>
        <p:txBody>
          <a:bodyPr/>
          <a:lstStyle/>
          <a:p>
            <a:r>
              <a:rPr lang="en-GB" dirty="0"/>
              <a:t>Family situations</a:t>
            </a:r>
          </a:p>
        </p:txBody>
      </p:sp>
      <p:sp>
        <p:nvSpPr>
          <p:cNvPr id="7" name="Text Placeholder 6">
            <a:extLst>
              <a:ext uri="{FF2B5EF4-FFF2-40B4-BE49-F238E27FC236}">
                <a16:creationId xmlns:a16="http://schemas.microsoft.com/office/drawing/2014/main" id="{1D52845F-B1E7-49D3-B6D0-FF1F9898D381}"/>
              </a:ext>
            </a:extLst>
          </p:cNvPr>
          <p:cNvSpPr>
            <a:spLocks noGrp="1"/>
          </p:cNvSpPr>
          <p:nvPr>
            <p:ph type="body" idx="1"/>
          </p:nvPr>
        </p:nvSpPr>
        <p:spPr>
          <a:xfrm>
            <a:off x="251520" y="1842868"/>
            <a:ext cx="8640960" cy="4283297"/>
          </a:xfrm>
        </p:spPr>
        <p:txBody>
          <a:bodyPr/>
          <a:lstStyle/>
          <a:p>
            <a:r>
              <a:rPr lang="en-GB" sz="2400" dirty="0"/>
              <a:t>Families with multiple issues – complex cases</a:t>
            </a:r>
          </a:p>
          <a:p>
            <a:r>
              <a:rPr lang="en-GB" sz="2400" dirty="0"/>
              <a:t>Parents often abused in own childhood/vulnerable to exploitation</a:t>
            </a:r>
          </a:p>
          <a:p>
            <a:r>
              <a:rPr lang="en-GB" sz="2400" dirty="0"/>
              <a:t>Lack of support/education re parenting / social networks to support/ poor parenting role models</a:t>
            </a:r>
          </a:p>
          <a:p>
            <a:r>
              <a:rPr lang="en-GB" sz="2400" dirty="0"/>
              <a:t>Embarrassed by/harassed because of learning difficulty</a:t>
            </a:r>
          </a:p>
          <a:p>
            <a:r>
              <a:rPr lang="en-GB" sz="2400" dirty="0"/>
              <a:t>Social isolation and poverty more important than Learning difficulties</a:t>
            </a:r>
          </a:p>
          <a:p>
            <a:r>
              <a:rPr lang="en-GB" sz="2400" dirty="0"/>
              <a:t>No relationship between IQ and parenting ability over 60</a:t>
            </a:r>
          </a:p>
          <a:p>
            <a:r>
              <a:rPr lang="en-GB" sz="2400" dirty="0"/>
              <a:t>Concerns about children usually ‘neglect by omission’</a:t>
            </a:r>
          </a:p>
          <a:p>
            <a:endParaRPr lang="en-GB" sz="2400" dirty="0"/>
          </a:p>
          <a:p>
            <a:pPr marL="25400" indent="0">
              <a:buNone/>
            </a:pPr>
            <a:endParaRPr lang="en-GB" dirty="0"/>
          </a:p>
        </p:txBody>
      </p:sp>
      <p:sp>
        <p:nvSpPr>
          <p:cNvPr id="3" name="Footer Placeholder 2">
            <a:extLst>
              <a:ext uri="{FF2B5EF4-FFF2-40B4-BE49-F238E27FC236}">
                <a16:creationId xmlns:a16="http://schemas.microsoft.com/office/drawing/2014/main" id="{31FF1E61-37D2-40DF-8A3C-4C70666FE4FD}"/>
              </a:ext>
            </a:extLst>
          </p:cNvPr>
          <p:cNvSpPr>
            <a:spLocks noGrp="1"/>
          </p:cNvSpPr>
          <p:nvPr>
            <p:ph type="ftr" idx="11"/>
          </p:nvPr>
        </p:nvSpPr>
        <p:spPr/>
        <p:txBody>
          <a:bodyPr/>
          <a:lstStyle/>
          <a:p>
            <a:endParaRPr lang="en-GB"/>
          </a:p>
        </p:txBody>
      </p:sp>
      <p:sp>
        <p:nvSpPr>
          <p:cNvPr id="4" name="Slide Number Placeholder 3">
            <a:extLst>
              <a:ext uri="{FF2B5EF4-FFF2-40B4-BE49-F238E27FC236}">
                <a16:creationId xmlns:a16="http://schemas.microsoft.com/office/drawing/2014/main" id="{6FBC5835-A466-46D0-9567-75EC40F16FF5}"/>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GB" smtClean="0"/>
              <a:t>4</a:t>
            </a:fld>
            <a:endParaRPr lang="en-GB"/>
          </a:p>
        </p:txBody>
      </p:sp>
      <p:sp>
        <p:nvSpPr>
          <p:cNvPr id="5" name="Date Placeholder 4">
            <a:extLst>
              <a:ext uri="{FF2B5EF4-FFF2-40B4-BE49-F238E27FC236}">
                <a16:creationId xmlns:a16="http://schemas.microsoft.com/office/drawing/2014/main" id="{7A9C5913-040D-402F-99F5-FB390AAE5802}"/>
              </a:ext>
            </a:extLst>
          </p:cNvPr>
          <p:cNvSpPr>
            <a:spLocks noGrp="1"/>
          </p:cNvSpPr>
          <p:nvPr>
            <p:ph type="dt" idx="10"/>
          </p:nvPr>
        </p:nvSpPr>
        <p:spPr/>
        <p:txBody>
          <a:bodyPr/>
          <a:lstStyle/>
          <a:p>
            <a:r>
              <a:rPr lang="en-US"/>
              <a:t>MAY 2018</a:t>
            </a:r>
          </a:p>
        </p:txBody>
      </p:sp>
    </p:spTree>
    <p:extLst>
      <p:ext uri="{BB962C8B-B14F-4D97-AF65-F5344CB8AC3E}">
        <p14:creationId xmlns:p14="http://schemas.microsoft.com/office/powerpoint/2010/main" val="27809271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Shape 366"/>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a:solidFill>
                  <a:srgbClr val="980000"/>
                </a:solidFill>
              </a:rPr>
              <a:t>Relationship with the parent</a:t>
            </a:r>
            <a:endParaRPr>
              <a:solidFill>
                <a:srgbClr val="980000"/>
              </a:solidFill>
            </a:endParaRPr>
          </a:p>
          <a:p>
            <a:pPr marL="0" lvl="0" indent="0" algn="l" rtl="0">
              <a:lnSpc>
                <a:spcPct val="100000"/>
              </a:lnSpc>
              <a:spcBef>
                <a:spcPts val="0"/>
              </a:spcBef>
              <a:spcAft>
                <a:spcPts val="0"/>
              </a:spcAft>
              <a:buClr>
                <a:schemeClr val="dk1"/>
              </a:buClr>
              <a:buSzPts val="1100"/>
              <a:buFont typeface="Arial"/>
              <a:buNone/>
            </a:pPr>
            <a:endParaRPr sz="2400" i="1"/>
          </a:p>
          <a:p>
            <a:pPr marL="228600" lvl="0" indent="0" algn="ctr" rtl="0">
              <a:lnSpc>
                <a:spcPct val="100000"/>
              </a:lnSpc>
              <a:spcBef>
                <a:spcPts val="400"/>
              </a:spcBef>
              <a:spcAft>
                <a:spcPts val="0"/>
              </a:spcAft>
              <a:buClr>
                <a:schemeClr val="dk1"/>
              </a:buClr>
              <a:buSzPts val="1100"/>
              <a:buFont typeface="Arial"/>
              <a:buNone/>
            </a:pPr>
            <a:r>
              <a:rPr lang="en-GB" sz="2400" i="1"/>
              <a:t>‘Clinical skills are obviously important, </a:t>
            </a:r>
            <a:r>
              <a:rPr lang="en-GB" sz="2400" i="1">
                <a:solidFill>
                  <a:srgbClr val="7030A0"/>
                </a:solidFill>
              </a:rPr>
              <a:t>but without a relationship with families, then all is lost</a:t>
            </a:r>
            <a:r>
              <a:rPr lang="en-GB" sz="2400" i="1"/>
              <a:t>, in my opinion. So a great deal of effort needs to go into building relationships, building trust, in order to get the best outcome for families.’ </a:t>
            </a:r>
            <a:endParaRPr sz="2400">
              <a:latin typeface="Arial"/>
              <a:ea typeface="Arial"/>
              <a:cs typeface="Arial"/>
              <a:sym typeface="Arial"/>
            </a:endParaRPr>
          </a:p>
          <a:p>
            <a:pPr marL="0" lvl="0" indent="0" algn="just" rtl="0">
              <a:lnSpc>
                <a:spcPct val="115000"/>
              </a:lnSpc>
              <a:spcBef>
                <a:spcPts val="600"/>
              </a:spcBef>
              <a:spcAft>
                <a:spcPts val="0"/>
              </a:spcAft>
              <a:buClr>
                <a:schemeClr val="dk1"/>
              </a:buClr>
              <a:buSzPts val="1100"/>
              <a:buFont typeface="Arial"/>
              <a:buNone/>
            </a:pPr>
            <a:endParaRPr sz="1100">
              <a:latin typeface="Arial"/>
              <a:ea typeface="Arial"/>
              <a:cs typeface="Arial"/>
              <a:sym typeface="Arial"/>
            </a:endParaRPr>
          </a:p>
          <a:p>
            <a:pPr marL="0" lvl="0" indent="0" algn="ctr" rtl="0">
              <a:spcBef>
                <a:spcPts val="0"/>
              </a:spcBef>
              <a:spcAft>
                <a:spcPts val="0"/>
              </a:spcAft>
              <a:buClr>
                <a:schemeClr val="dk1"/>
              </a:buClr>
              <a:buSzPts val="1100"/>
              <a:buFont typeface="Arial"/>
              <a:buNone/>
            </a:pPr>
            <a:endParaRPr sz="2400" i="1"/>
          </a:p>
          <a:p>
            <a:pPr marL="0" lvl="0" indent="0">
              <a:spcBef>
                <a:spcPts val="640"/>
              </a:spcBef>
              <a:spcAft>
                <a:spcPts val="0"/>
              </a:spcAft>
              <a:buNone/>
            </a:pPr>
            <a:endParaRPr/>
          </a:p>
        </p:txBody>
      </p:sp>
      <p:sp>
        <p:nvSpPr>
          <p:cNvPr id="367" name="Shape 367"/>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40</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Shape 373"/>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a:solidFill>
                  <a:srgbClr val="980000"/>
                </a:solidFill>
              </a:rPr>
              <a:t>Parents are central to the team</a:t>
            </a:r>
            <a:endParaRPr>
              <a:solidFill>
                <a:srgbClr val="980000"/>
              </a:solidFill>
            </a:endParaRPr>
          </a:p>
          <a:p>
            <a:pPr marL="0" lvl="0" indent="0" rtl="0">
              <a:spcBef>
                <a:spcPts val="0"/>
              </a:spcBef>
              <a:spcAft>
                <a:spcPts val="0"/>
              </a:spcAft>
              <a:buNone/>
            </a:pPr>
            <a:endParaRPr/>
          </a:p>
          <a:p>
            <a:pPr marL="0" lvl="0" indent="0" algn="ctr" rtl="0">
              <a:spcBef>
                <a:spcPts val="0"/>
              </a:spcBef>
              <a:spcAft>
                <a:spcPts val="0"/>
              </a:spcAft>
              <a:buNone/>
            </a:pPr>
            <a:r>
              <a:rPr lang="en-GB" sz="2400" i="1"/>
              <a:t>‘I think it is that: it has to be working as part of the team, but with the parent with learning disability as part of the team. Not the client, and not the person with LD, it's just all being a team and working together….’</a:t>
            </a:r>
            <a:endParaRPr sz="2400" i="1"/>
          </a:p>
          <a:p>
            <a:pPr marL="0" lvl="0" indent="0" algn="just" rtl="0">
              <a:spcBef>
                <a:spcPts val="0"/>
              </a:spcBef>
              <a:spcAft>
                <a:spcPts val="0"/>
              </a:spcAft>
              <a:buNone/>
            </a:pPr>
            <a:endParaRPr sz="2400"/>
          </a:p>
          <a:p>
            <a:pPr marL="0" lvl="0" indent="0" algn="ctr" rtl="0">
              <a:spcBef>
                <a:spcPts val="0"/>
              </a:spcBef>
              <a:spcAft>
                <a:spcPts val="0"/>
              </a:spcAft>
              <a:buClr>
                <a:schemeClr val="dk1"/>
              </a:buClr>
              <a:buSzPts val="1100"/>
              <a:buFont typeface="Arial"/>
              <a:buNone/>
            </a:pPr>
            <a:endParaRPr sz="2400"/>
          </a:p>
          <a:p>
            <a:pPr marL="0" lvl="0" indent="0" rtl="0">
              <a:lnSpc>
                <a:spcPct val="115000"/>
              </a:lnSpc>
              <a:spcBef>
                <a:spcPts val="0"/>
              </a:spcBef>
              <a:spcAft>
                <a:spcPts val="0"/>
              </a:spcAft>
              <a:buClr>
                <a:schemeClr val="dk1"/>
              </a:buClr>
              <a:buSzPts val="1100"/>
              <a:buFont typeface="Arial"/>
              <a:buNone/>
            </a:pPr>
            <a:endParaRPr sz="2400"/>
          </a:p>
        </p:txBody>
      </p:sp>
      <p:sp>
        <p:nvSpPr>
          <p:cNvPr id="374" name="Shape 374"/>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41</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Shape 380"/>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lgn="ctr">
              <a:spcBef>
                <a:spcPts val="640"/>
              </a:spcBef>
              <a:spcAft>
                <a:spcPts val="0"/>
              </a:spcAft>
              <a:buNone/>
            </a:pPr>
            <a:r>
              <a:rPr lang="en-GB" sz="2400" i="1"/>
              <a:t>‘So it's actually understanding that </a:t>
            </a:r>
            <a:r>
              <a:rPr lang="en-GB" sz="2400" b="1" i="1"/>
              <a:t>they're still the expert on their child, they are the parent. </a:t>
            </a:r>
            <a:r>
              <a:rPr lang="en-GB" sz="2400" i="1"/>
              <a:t>You know, and it's a team approach. So it's ensuring that they know who we are, what our roles are, you know, in a professional manner, but also caring manner in there. Yeah, I'd expect us to be very much talking to parents, ensuring that they're happy to have that information, to have that consultation at that time, for us to be involved, but also really well-informed on anything that, you know, sort of we're trialling, doing, recommending, you know, and that they're part- you know, they're very much the lead on, and part of that team around their child. ..it's the only approach that works; parents really need to be part of the decision-making.’</a:t>
            </a:r>
            <a:endParaRPr sz="2400"/>
          </a:p>
        </p:txBody>
      </p:sp>
      <p:sp>
        <p:nvSpPr>
          <p:cNvPr id="381" name="Shape 381"/>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42</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Shape 387"/>
          <p:cNvSpPr txBox="1">
            <a:spLocks noGrp="1"/>
          </p:cNvSpPr>
          <p:nvPr>
            <p:ph type="body" idx="1"/>
          </p:nvPr>
        </p:nvSpPr>
        <p:spPr>
          <a:xfrm>
            <a:off x="251545" y="1143252"/>
            <a:ext cx="8640900" cy="4929300"/>
          </a:xfrm>
          <a:prstGeom prst="rect">
            <a:avLst/>
          </a:prstGeom>
        </p:spPr>
        <p:txBody>
          <a:bodyPr spcFirstLastPara="1" wrap="square" lIns="91425" tIns="91425" rIns="91425" bIns="91425" anchor="t" anchorCtr="0">
            <a:noAutofit/>
          </a:bodyPr>
          <a:lstStyle/>
          <a:p>
            <a:pPr marL="0" lvl="0" indent="0" rtl="0">
              <a:spcBef>
                <a:spcPts val="640"/>
              </a:spcBef>
              <a:spcAft>
                <a:spcPts val="0"/>
              </a:spcAft>
              <a:buNone/>
            </a:pPr>
            <a:r>
              <a:rPr lang="en-GB" sz="3000" dirty="0">
                <a:solidFill>
                  <a:srgbClr val="980000"/>
                </a:solidFill>
              </a:rPr>
              <a:t>Tailoring support to family’s needs</a:t>
            </a:r>
            <a:endParaRPr sz="3000" dirty="0">
              <a:solidFill>
                <a:srgbClr val="980000"/>
              </a:solidFill>
            </a:endParaRPr>
          </a:p>
          <a:p>
            <a:pPr marL="0" lvl="0" indent="0" algn="ctr" rtl="0">
              <a:spcBef>
                <a:spcPts val="640"/>
              </a:spcBef>
              <a:spcAft>
                <a:spcPts val="0"/>
              </a:spcAft>
              <a:buNone/>
            </a:pPr>
            <a:r>
              <a:rPr lang="en-GB" sz="2400" i="1" dirty="0"/>
              <a:t>‘But with Mother  we actually, you know, took a doll and took it into the sleep environment, and put it down in the cot, and showed her how to make the cot up, and what things to think about and so on, and were much more hands-on and practical with that. And also repeating it, so that she could understand it […]</a:t>
            </a:r>
            <a:endParaRPr sz="2400" i="1" dirty="0"/>
          </a:p>
          <a:p>
            <a:pPr marL="0" lvl="0" indent="0" algn="ctr" rtl="0">
              <a:spcBef>
                <a:spcPts val="640"/>
              </a:spcBef>
              <a:spcAft>
                <a:spcPts val="0"/>
              </a:spcAft>
              <a:buNone/>
            </a:pPr>
            <a:r>
              <a:rPr lang="en-GB" sz="2400" i="1" dirty="0"/>
              <a:t>... we used a DVD about how to attach baby at the breast, what that looks like, we showed her with a doll, we gave her the opportunity to hold a doll, we lent her a DVD and went through it with her about how to hand express if she couldn't attach baby to the breast, and what that would be like, and showed her how to do that with a little breast, and all those kinds of things working up to the birth’</a:t>
            </a:r>
            <a:r>
              <a:rPr lang="en-GB" sz="1100" dirty="0">
                <a:latin typeface="Arial"/>
                <a:ea typeface="Arial"/>
                <a:cs typeface="Arial"/>
                <a:sym typeface="Arial"/>
              </a:rPr>
              <a:t> ‘</a:t>
            </a:r>
            <a:endParaRPr dirty="0"/>
          </a:p>
        </p:txBody>
      </p:sp>
      <p:sp>
        <p:nvSpPr>
          <p:cNvPr id="388" name="Shape 388"/>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43</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Shape 408"/>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a:solidFill>
                  <a:srgbClr val="980000"/>
                </a:solidFill>
              </a:rPr>
              <a:t>Meetings</a:t>
            </a:r>
            <a:endParaRPr>
              <a:solidFill>
                <a:srgbClr val="980000"/>
              </a:solidFill>
            </a:endParaRPr>
          </a:p>
          <a:p>
            <a:pPr marL="457200" lvl="0" indent="-381000">
              <a:spcBef>
                <a:spcPts val="640"/>
              </a:spcBef>
              <a:spcAft>
                <a:spcPts val="0"/>
              </a:spcAft>
              <a:buSzPts val="2400"/>
              <a:buChar char="•"/>
            </a:pPr>
            <a:r>
              <a:rPr lang="en-GB" sz="2400"/>
              <a:t>Flexible timings</a:t>
            </a:r>
            <a:endParaRPr sz="2400"/>
          </a:p>
          <a:p>
            <a:pPr marL="457200" lvl="0" indent="-381000" rtl="0">
              <a:spcBef>
                <a:spcPts val="0"/>
              </a:spcBef>
              <a:spcAft>
                <a:spcPts val="0"/>
              </a:spcAft>
              <a:buSzPts val="2400"/>
              <a:buChar char="•"/>
            </a:pPr>
            <a:r>
              <a:rPr lang="en-GB" sz="2400"/>
              <a:t>Short</a:t>
            </a:r>
            <a:endParaRPr sz="2400"/>
          </a:p>
          <a:p>
            <a:pPr marL="457200" lvl="0" indent="-381000">
              <a:spcBef>
                <a:spcPts val="0"/>
              </a:spcBef>
              <a:spcAft>
                <a:spcPts val="0"/>
              </a:spcAft>
              <a:buSzPts val="2400"/>
              <a:buChar char="•"/>
            </a:pPr>
            <a:r>
              <a:rPr lang="en-GB" sz="2400"/>
              <a:t>Easy read versions of reports</a:t>
            </a:r>
            <a:endParaRPr sz="2400"/>
          </a:p>
          <a:p>
            <a:pPr marL="457200" lvl="0" indent="-381000">
              <a:spcBef>
                <a:spcPts val="0"/>
              </a:spcBef>
              <a:spcAft>
                <a:spcPts val="0"/>
              </a:spcAft>
              <a:buSzPts val="2400"/>
              <a:buChar char="•"/>
            </a:pPr>
            <a:r>
              <a:rPr lang="en-GB" sz="2400"/>
              <a:t>Involve advocate</a:t>
            </a:r>
            <a:endParaRPr sz="2400"/>
          </a:p>
          <a:p>
            <a:pPr marL="457200" lvl="0" indent="-381000">
              <a:spcBef>
                <a:spcPts val="0"/>
              </a:spcBef>
              <a:spcAft>
                <a:spcPts val="0"/>
              </a:spcAft>
              <a:buSzPts val="2400"/>
              <a:buChar char="•"/>
            </a:pPr>
            <a:r>
              <a:rPr lang="en-GB" sz="2400"/>
              <a:t>Accessible room</a:t>
            </a:r>
            <a:endParaRPr sz="2400"/>
          </a:p>
          <a:p>
            <a:pPr marL="457200" lvl="0" indent="-381000">
              <a:spcBef>
                <a:spcPts val="0"/>
              </a:spcBef>
              <a:spcAft>
                <a:spcPts val="0"/>
              </a:spcAft>
              <a:buSzPts val="2400"/>
              <a:buChar char="•"/>
            </a:pPr>
            <a:r>
              <a:rPr lang="en-GB" sz="2400"/>
              <a:t>Transport</a:t>
            </a:r>
            <a:endParaRPr sz="2400"/>
          </a:p>
          <a:p>
            <a:pPr marL="457200" lvl="0" indent="-381000">
              <a:spcBef>
                <a:spcPts val="0"/>
              </a:spcBef>
              <a:spcAft>
                <a:spcPts val="0"/>
              </a:spcAft>
              <a:buSzPts val="2400"/>
              <a:buChar char="•"/>
            </a:pPr>
            <a:r>
              <a:rPr lang="en-GB" sz="2400"/>
              <a:t>Reminders</a:t>
            </a:r>
            <a:endParaRPr sz="2400"/>
          </a:p>
          <a:p>
            <a:pPr marL="457200" lvl="0" indent="-381000">
              <a:spcBef>
                <a:spcPts val="0"/>
              </a:spcBef>
              <a:spcAft>
                <a:spcPts val="0"/>
              </a:spcAft>
              <a:buSzPts val="2400"/>
              <a:buChar char="•"/>
            </a:pPr>
            <a:r>
              <a:rPr lang="en-GB" sz="2400"/>
              <a:t>Easy read note confirming what was said.</a:t>
            </a:r>
            <a:endParaRPr sz="2400"/>
          </a:p>
        </p:txBody>
      </p:sp>
      <p:sp>
        <p:nvSpPr>
          <p:cNvPr id="409" name="Shape 409"/>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44</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Shape 415"/>
          <p:cNvSpPr txBox="1">
            <a:spLocks noGrp="1"/>
          </p:cNvSpPr>
          <p:nvPr>
            <p:ph type="body" idx="1"/>
          </p:nvPr>
        </p:nvSpPr>
        <p:spPr>
          <a:xfrm>
            <a:off x="251520" y="12729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a:solidFill>
                  <a:srgbClr val="980000"/>
                </a:solidFill>
              </a:rPr>
              <a:t>Practical ways of working together</a:t>
            </a:r>
            <a:endParaRPr>
              <a:solidFill>
                <a:srgbClr val="980000"/>
              </a:solidFill>
            </a:endParaRPr>
          </a:p>
          <a:p>
            <a:pPr marL="457200" lvl="0" indent="-381000" rtl="0">
              <a:spcBef>
                <a:spcPts val="640"/>
              </a:spcBef>
              <a:spcAft>
                <a:spcPts val="0"/>
              </a:spcAft>
              <a:buClr>
                <a:srgbClr val="000000"/>
              </a:buClr>
              <a:buSzPts val="2400"/>
              <a:buChar char="•"/>
            </a:pPr>
            <a:r>
              <a:rPr lang="en-GB" sz="2400">
                <a:solidFill>
                  <a:srgbClr val="000000"/>
                </a:solidFill>
              </a:rPr>
              <a:t>Use of cognitive assessment to explain parents needs to team</a:t>
            </a:r>
            <a:endParaRPr sz="2400">
              <a:solidFill>
                <a:srgbClr val="000000"/>
              </a:solidFill>
            </a:endParaRPr>
          </a:p>
          <a:p>
            <a:pPr marL="457200" lvl="0" indent="-381000" rtl="0">
              <a:spcBef>
                <a:spcPts val="0"/>
              </a:spcBef>
              <a:spcAft>
                <a:spcPts val="0"/>
              </a:spcAft>
              <a:buClr>
                <a:srgbClr val="000000"/>
              </a:buClr>
              <a:buSzPts val="2400"/>
              <a:buChar char="•"/>
            </a:pPr>
            <a:r>
              <a:rPr lang="en-GB" sz="2400">
                <a:solidFill>
                  <a:srgbClr val="000000"/>
                </a:solidFill>
              </a:rPr>
              <a:t>‘Team around the child’ approach</a:t>
            </a:r>
            <a:endParaRPr sz="2400">
              <a:solidFill>
                <a:srgbClr val="000000"/>
              </a:solidFill>
            </a:endParaRPr>
          </a:p>
          <a:p>
            <a:pPr marL="457200" lvl="0" indent="-381000" rtl="0">
              <a:spcBef>
                <a:spcPts val="0"/>
              </a:spcBef>
              <a:spcAft>
                <a:spcPts val="0"/>
              </a:spcAft>
              <a:buClr>
                <a:srgbClr val="000000"/>
              </a:buClr>
              <a:buSzPts val="2400"/>
              <a:buChar char="•"/>
            </a:pPr>
            <a:r>
              <a:rPr lang="en-GB" sz="2400">
                <a:solidFill>
                  <a:srgbClr val="000000"/>
                </a:solidFill>
              </a:rPr>
              <a:t>Specialist workers providing training and role modelling how to work with parents to rest of the team</a:t>
            </a:r>
            <a:endParaRPr sz="2400">
              <a:solidFill>
                <a:srgbClr val="000000"/>
              </a:solidFill>
            </a:endParaRPr>
          </a:p>
          <a:p>
            <a:pPr marL="0" lvl="0" indent="0" rtl="0">
              <a:spcBef>
                <a:spcPts val="640"/>
              </a:spcBef>
              <a:spcAft>
                <a:spcPts val="0"/>
              </a:spcAft>
              <a:buNone/>
            </a:pPr>
            <a:endParaRPr>
              <a:solidFill>
                <a:srgbClr val="000000"/>
              </a:solidFill>
            </a:endParaRPr>
          </a:p>
          <a:p>
            <a:pPr marL="0" lvl="0" indent="0">
              <a:spcBef>
                <a:spcPts val="640"/>
              </a:spcBef>
              <a:spcAft>
                <a:spcPts val="0"/>
              </a:spcAft>
              <a:buNone/>
            </a:pPr>
            <a:endParaRPr>
              <a:solidFill>
                <a:srgbClr val="000000"/>
              </a:solidFill>
            </a:endParaRPr>
          </a:p>
        </p:txBody>
      </p:sp>
      <p:sp>
        <p:nvSpPr>
          <p:cNvPr id="416" name="Shape 416"/>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45</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21"/>
        <p:cNvGrpSpPr/>
        <p:nvPr/>
      </p:nvGrpSpPr>
      <p:grpSpPr>
        <a:xfrm>
          <a:off x="0" y="0"/>
          <a:ext cx="0" cy="0"/>
          <a:chOff x="0" y="0"/>
          <a:chExt cx="0" cy="0"/>
        </a:xfrm>
      </p:grpSpPr>
      <p:sp>
        <p:nvSpPr>
          <p:cNvPr id="422" name="Shape 422"/>
          <p:cNvSpPr txBox="1">
            <a:spLocks noGrp="1"/>
          </p:cNvSpPr>
          <p:nvPr>
            <p:ph type="body" idx="1"/>
          </p:nvPr>
        </p:nvSpPr>
        <p:spPr>
          <a:xfrm>
            <a:off x="282975" y="1153575"/>
            <a:ext cx="8609400" cy="49002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a:solidFill>
                  <a:srgbClr val="980000"/>
                </a:solidFill>
              </a:rPr>
              <a:t>Resources used</a:t>
            </a:r>
            <a:endParaRPr>
              <a:solidFill>
                <a:srgbClr val="980000"/>
              </a:solidFill>
            </a:endParaRPr>
          </a:p>
          <a:p>
            <a:pPr marL="457200" lvl="0" indent="-381000">
              <a:spcBef>
                <a:spcPts val="0"/>
              </a:spcBef>
              <a:spcAft>
                <a:spcPts val="0"/>
              </a:spcAft>
              <a:buClr>
                <a:srgbClr val="000000"/>
              </a:buClr>
              <a:buSzPts val="2400"/>
              <a:buChar char="•"/>
            </a:pPr>
            <a:r>
              <a:rPr lang="en-GB" sz="2400">
                <a:solidFill>
                  <a:srgbClr val="000000"/>
                </a:solidFill>
              </a:rPr>
              <a:t>Assessments - PAMS especially ‘I need help’ questionnaire, Cognitive, SALT</a:t>
            </a:r>
            <a:endParaRPr sz="2400">
              <a:solidFill>
                <a:srgbClr val="000000"/>
              </a:solidFill>
            </a:endParaRPr>
          </a:p>
          <a:p>
            <a:pPr marL="457200" lvl="0" indent="-381000" rtl="0">
              <a:spcBef>
                <a:spcPts val="0"/>
              </a:spcBef>
              <a:spcAft>
                <a:spcPts val="0"/>
              </a:spcAft>
              <a:buSzPts val="2400"/>
              <a:buChar char="•"/>
            </a:pPr>
            <a:r>
              <a:rPr lang="en-GB" sz="2400">
                <a:solidFill>
                  <a:srgbClr val="000000"/>
                </a:solidFill>
              </a:rPr>
              <a:t>Easy communica</a:t>
            </a:r>
            <a:r>
              <a:rPr lang="en-GB" sz="2400"/>
              <a:t>tion -</a:t>
            </a:r>
            <a:r>
              <a:rPr lang="en-GB" sz="2400">
                <a:solidFill>
                  <a:srgbClr val="980000"/>
                </a:solidFill>
              </a:rPr>
              <a:t> </a:t>
            </a:r>
            <a:r>
              <a:rPr lang="en-GB" sz="2400"/>
              <a:t>pictures, plain talk, no jargon, no abstract concepts</a:t>
            </a:r>
            <a:endParaRPr sz="2400"/>
          </a:p>
          <a:p>
            <a:pPr marL="457200" lvl="0" indent="-381000" rtl="0">
              <a:spcBef>
                <a:spcPts val="0"/>
              </a:spcBef>
              <a:spcAft>
                <a:spcPts val="0"/>
              </a:spcAft>
              <a:buSzPts val="2400"/>
              <a:buChar char="•"/>
            </a:pPr>
            <a:r>
              <a:rPr lang="en-GB" sz="2400"/>
              <a:t>Change resources – My Baby 0-1</a:t>
            </a:r>
            <a:endParaRPr sz="2400"/>
          </a:p>
          <a:p>
            <a:pPr marL="457200" lvl="0" indent="-381000" rtl="0">
              <a:spcBef>
                <a:spcPts val="0"/>
              </a:spcBef>
              <a:spcAft>
                <a:spcPts val="0"/>
              </a:spcAft>
              <a:buSzPts val="2400"/>
              <a:buChar char="•"/>
            </a:pPr>
            <a:r>
              <a:rPr lang="en-GB" sz="2400"/>
              <a:t>The Social Baby video</a:t>
            </a:r>
            <a:endParaRPr sz="2400"/>
          </a:p>
          <a:p>
            <a:pPr marL="457200" lvl="0" indent="-381000" rtl="0">
              <a:spcBef>
                <a:spcPts val="0"/>
              </a:spcBef>
              <a:spcAft>
                <a:spcPts val="0"/>
              </a:spcAft>
              <a:buSzPts val="2400"/>
              <a:buChar char="•"/>
            </a:pPr>
            <a:r>
              <a:rPr lang="en-GB" sz="2400"/>
              <a:t>Breast feeding video                   </a:t>
            </a:r>
            <a:endParaRPr sz="2400"/>
          </a:p>
          <a:p>
            <a:pPr marL="457200" lvl="0" indent="-381000" rtl="0">
              <a:spcBef>
                <a:spcPts val="0"/>
              </a:spcBef>
              <a:spcAft>
                <a:spcPts val="0"/>
              </a:spcAft>
              <a:buSzPts val="2400"/>
              <a:buChar char="•"/>
            </a:pPr>
            <a:r>
              <a:rPr lang="en-GB" sz="2400"/>
              <a:t>Use of doll.</a:t>
            </a:r>
            <a:endParaRPr sz="2400"/>
          </a:p>
          <a:p>
            <a:pPr marL="457200" lvl="0" indent="-381000">
              <a:spcBef>
                <a:spcPts val="0"/>
              </a:spcBef>
              <a:spcAft>
                <a:spcPts val="0"/>
              </a:spcAft>
              <a:buSzPts val="2400"/>
              <a:buChar char="•"/>
            </a:pPr>
            <a:r>
              <a:rPr lang="en-GB" sz="2400"/>
              <a:t>Signs of Safety  &amp; I Thrive </a:t>
            </a:r>
            <a:endParaRPr sz="2400"/>
          </a:p>
          <a:p>
            <a:pPr marL="457200" lvl="0" indent="-381000">
              <a:spcBef>
                <a:spcPts val="0"/>
              </a:spcBef>
              <a:spcAft>
                <a:spcPts val="0"/>
              </a:spcAft>
              <a:buSzPts val="2400"/>
              <a:buChar char="•"/>
            </a:pPr>
            <a:r>
              <a:rPr lang="en-GB" sz="2400"/>
              <a:t>Video interaction Guidance</a:t>
            </a:r>
            <a:endParaRPr sz="2400"/>
          </a:p>
          <a:p>
            <a:pPr marL="0" lvl="0" indent="0">
              <a:spcBef>
                <a:spcPts val="640"/>
              </a:spcBef>
              <a:spcAft>
                <a:spcPts val="0"/>
              </a:spcAft>
              <a:buNone/>
            </a:pPr>
            <a:endParaRPr/>
          </a:p>
          <a:p>
            <a:pPr marL="0" lvl="0" indent="0">
              <a:spcBef>
                <a:spcPts val="640"/>
              </a:spcBef>
              <a:spcAft>
                <a:spcPts val="0"/>
              </a:spcAft>
              <a:buNone/>
            </a:pPr>
            <a:endParaRPr/>
          </a:p>
        </p:txBody>
      </p:sp>
      <p:sp>
        <p:nvSpPr>
          <p:cNvPr id="423" name="Shape 423"/>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46</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29" name="Shape 429"/>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lgn="l" rtl="0">
              <a:spcBef>
                <a:spcPts val="640"/>
              </a:spcBef>
              <a:spcAft>
                <a:spcPts val="0"/>
              </a:spcAft>
              <a:buNone/>
            </a:pPr>
            <a:r>
              <a:rPr lang="en-GB" sz="3000" dirty="0">
                <a:solidFill>
                  <a:srgbClr val="980000"/>
                </a:solidFill>
              </a:rPr>
              <a:t>Professionals working together</a:t>
            </a:r>
            <a:endParaRPr sz="3000" dirty="0">
              <a:solidFill>
                <a:srgbClr val="980000"/>
              </a:solidFill>
            </a:endParaRPr>
          </a:p>
          <a:p>
            <a:pPr marL="0" lvl="0" indent="0" algn="ctr" rtl="0">
              <a:spcBef>
                <a:spcPts val="640"/>
              </a:spcBef>
              <a:spcAft>
                <a:spcPts val="0"/>
              </a:spcAft>
              <a:buNone/>
            </a:pPr>
            <a:r>
              <a:rPr lang="en-GB" sz="2400" dirty="0"/>
              <a:t>‘</a:t>
            </a:r>
            <a:r>
              <a:rPr lang="en-GB" sz="2400" i="1" dirty="0"/>
              <a:t>So it's been around parenting skills …. crucially the way that we've worked; we've never worked just singly with Mum, giving this advice, it's been about working with the team who've been able to then go and apply that at home. And show very practically what needs to be done’.</a:t>
            </a:r>
            <a:endParaRPr sz="2400" i="1" dirty="0"/>
          </a:p>
          <a:p>
            <a:pPr marL="0" lvl="0" indent="0" algn="ctr">
              <a:spcBef>
                <a:spcPts val="640"/>
              </a:spcBef>
              <a:spcAft>
                <a:spcPts val="0"/>
              </a:spcAft>
              <a:buNone/>
            </a:pPr>
            <a:r>
              <a:rPr lang="en-GB" sz="2400" i="1" dirty="0"/>
              <a:t>‘So we do talk a lot between professionals, about, sort of, what's not working. Quite clearly,  very quickly, you know, if something isn't working, it's picked up and discussed as a group. And part of that is sort of case-by-case sharing, so you're learning on the job with real-life cases, about, sort of, what works here. And then, you know, as I say, you would take that to case reviews, and also to CPD.’</a:t>
            </a:r>
            <a:endParaRPr sz="2400" i="1" dirty="0"/>
          </a:p>
        </p:txBody>
      </p:sp>
      <p:sp>
        <p:nvSpPr>
          <p:cNvPr id="430" name="Shape 430"/>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47</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35"/>
        <p:cNvGrpSpPr/>
        <p:nvPr/>
      </p:nvGrpSpPr>
      <p:grpSpPr>
        <a:xfrm>
          <a:off x="0" y="0"/>
          <a:ext cx="0" cy="0"/>
          <a:chOff x="0" y="0"/>
          <a:chExt cx="0" cy="0"/>
        </a:xfrm>
      </p:grpSpPr>
      <p:sp>
        <p:nvSpPr>
          <p:cNvPr id="436" name="Shape 436"/>
          <p:cNvSpPr txBox="1">
            <a:spLocks noGrp="1"/>
          </p:cNvSpPr>
          <p:nvPr>
            <p:ph type="body" idx="1"/>
          </p:nvPr>
        </p:nvSpPr>
        <p:spPr>
          <a:xfrm>
            <a:off x="251550" y="1681250"/>
            <a:ext cx="8720400" cy="45702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Clr>
                <a:schemeClr val="dk1"/>
              </a:buClr>
              <a:buSzPts val="1100"/>
              <a:buFont typeface="Arial"/>
              <a:buNone/>
            </a:pPr>
            <a:r>
              <a:rPr lang="en-GB" sz="2400" b="1" dirty="0"/>
              <a:t>Working with parents takes:    </a:t>
            </a:r>
            <a:r>
              <a:rPr lang="en-GB" sz="2400" b="1" dirty="0">
                <a:latin typeface="Arial"/>
                <a:ea typeface="Arial"/>
                <a:cs typeface="Arial"/>
                <a:sym typeface="Arial"/>
              </a:rPr>
              <a:t> </a:t>
            </a:r>
            <a:endParaRPr sz="2400" b="1" dirty="0">
              <a:latin typeface="Arial"/>
              <a:ea typeface="Arial"/>
              <a:cs typeface="Arial"/>
              <a:sym typeface="Arial"/>
            </a:endParaRPr>
          </a:p>
          <a:p>
            <a:pPr marL="1371600" lvl="0" indent="457200" rtl="0">
              <a:lnSpc>
                <a:spcPct val="100000"/>
              </a:lnSpc>
              <a:spcBef>
                <a:spcPts val="0"/>
              </a:spcBef>
              <a:spcAft>
                <a:spcPts val="0"/>
              </a:spcAft>
              <a:buClr>
                <a:schemeClr val="dk1"/>
              </a:buClr>
              <a:buSzPts val="1100"/>
              <a:buFont typeface="Arial"/>
              <a:buNone/>
            </a:pPr>
            <a:r>
              <a:rPr lang="en-GB" sz="2400" b="1" dirty="0">
                <a:latin typeface="Arial"/>
                <a:ea typeface="Arial"/>
                <a:cs typeface="Arial"/>
                <a:sym typeface="Arial"/>
              </a:rPr>
              <a:t>                           ↓</a:t>
            </a:r>
            <a:endParaRPr sz="2400" b="1" dirty="0">
              <a:latin typeface="Arial"/>
              <a:ea typeface="Arial"/>
              <a:cs typeface="Arial"/>
              <a:sym typeface="Arial"/>
            </a:endParaRPr>
          </a:p>
          <a:p>
            <a:pPr marL="0" lvl="0" indent="0" algn="ctr" rtl="0">
              <a:lnSpc>
                <a:spcPct val="100000"/>
              </a:lnSpc>
              <a:spcBef>
                <a:spcPts val="0"/>
              </a:spcBef>
              <a:spcAft>
                <a:spcPts val="0"/>
              </a:spcAft>
              <a:buClr>
                <a:schemeClr val="dk1"/>
              </a:buClr>
              <a:buSzPts val="1100"/>
              <a:buFont typeface="Arial"/>
              <a:buNone/>
            </a:pPr>
            <a:r>
              <a:rPr lang="en-GB" sz="2400" dirty="0"/>
              <a:t>Time</a:t>
            </a:r>
            <a:endParaRPr sz="2400" dirty="0"/>
          </a:p>
          <a:p>
            <a:pPr marL="0" lvl="0" indent="0" algn="ctr" rtl="0">
              <a:lnSpc>
                <a:spcPct val="100000"/>
              </a:lnSpc>
              <a:spcBef>
                <a:spcPts val="0"/>
              </a:spcBef>
              <a:spcAft>
                <a:spcPts val="0"/>
              </a:spcAft>
              <a:buClr>
                <a:schemeClr val="dk1"/>
              </a:buClr>
              <a:buSzPts val="1100"/>
              <a:buFont typeface="Arial"/>
              <a:buNone/>
            </a:pPr>
            <a:r>
              <a:rPr lang="en-GB" sz="2400" dirty="0"/>
              <a:t>Trust</a:t>
            </a:r>
            <a:endParaRPr sz="2400" dirty="0"/>
          </a:p>
          <a:p>
            <a:pPr marL="0" lvl="0" indent="0" algn="ctr" rtl="0">
              <a:lnSpc>
                <a:spcPct val="100000"/>
              </a:lnSpc>
              <a:spcBef>
                <a:spcPts val="0"/>
              </a:spcBef>
              <a:spcAft>
                <a:spcPts val="0"/>
              </a:spcAft>
              <a:buClr>
                <a:schemeClr val="dk1"/>
              </a:buClr>
              <a:buSzPts val="1100"/>
              <a:buFont typeface="Arial"/>
              <a:buNone/>
            </a:pPr>
            <a:r>
              <a:rPr lang="en-GB" sz="2400" dirty="0"/>
              <a:t>Tenacity</a:t>
            </a:r>
            <a:endParaRPr sz="2400" dirty="0"/>
          </a:p>
          <a:p>
            <a:pPr marL="0" lvl="0" indent="0" algn="ctr" rtl="0">
              <a:lnSpc>
                <a:spcPct val="100000"/>
              </a:lnSpc>
              <a:spcBef>
                <a:spcPts val="0"/>
              </a:spcBef>
              <a:spcAft>
                <a:spcPts val="0"/>
              </a:spcAft>
              <a:buClr>
                <a:schemeClr val="dk1"/>
              </a:buClr>
              <a:buSzPts val="1100"/>
              <a:buFont typeface="Arial"/>
              <a:buNone/>
            </a:pPr>
            <a:r>
              <a:rPr lang="en-GB" sz="2400" dirty="0"/>
              <a:t>Truthfulness</a:t>
            </a:r>
            <a:endParaRPr sz="2400" dirty="0"/>
          </a:p>
          <a:p>
            <a:pPr marL="0" lvl="0" indent="0" algn="ctr" rtl="0">
              <a:lnSpc>
                <a:spcPct val="100000"/>
              </a:lnSpc>
              <a:spcBef>
                <a:spcPts val="0"/>
              </a:spcBef>
              <a:spcAft>
                <a:spcPts val="0"/>
              </a:spcAft>
              <a:buClr>
                <a:schemeClr val="dk1"/>
              </a:buClr>
              <a:buSzPts val="1100"/>
              <a:buFont typeface="Arial"/>
              <a:buNone/>
            </a:pPr>
            <a:r>
              <a:rPr lang="en-GB" sz="2400" dirty="0"/>
              <a:t>Transparency</a:t>
            </a:r>
            <a:endParaRPr sz="2400" dirty="0"/>
          </a:p>
          <a:p>
            <a:pPr marL="0" lvl="0" indent="0" algn="ctr" rtl="0">
              <a:lnSpc>
                <a:spcPct val="100000"/>
              </a:lnSpc>
              <a:spcBef>
                <a:spcPts val="0"/>
              </a:spcBef>
              <a:spcAft>
                <a:spcPts val="0"/>
              </a:spcAft>
              <a:buNone/>
            </a:pPr>
            <a:r>
              <a:rPr lang="en-GB" sz="2400" dirty="0"/>
              <a:t>Tailored response</a:t>
            </a:r>
            <a:endParaRPr sz="2400" dirty="0"/>
          </a:p>
          <a:p>
            <a:pPr marL="0" lvl="0" indent="0" algn="ctr" rtl="0">
              <a:lnSpc>
                <a:spcPct val="100000"/>
              </a:lnSpc>
              <a:spcBef>
                <a:spcPts val="0"/>
              </a:spcBef>
              <a:spcAft>
                <a:spcPts val="0"/>
              </a:spcAft>
              <a:buNone/>
            </a:pPr>
            <a:endParaRPr sz="2400" dirty="0"/>
          </a:p>
          <a:p>
            <a:pPr marL="0" lvl="0" indent="0" rtl="0">
              <a:spcBef>
                <a:spcPts val="640"/>
              </a:spcBef>
              <a:spcAft>
                <a:spcPts val="0"/>
              </a:spcAft>
              <a:buNone/>
            </a:pPr>
            <a:r>
              <a:rPr lang="en-GB" sz="2200" dirty="0"/>
              <a:t>Professionals worked in accordance with the </a:t>
            </a:r>
            <a:r>
              <a:rPr lang="en-GB" sz="2200" i="1" dirty="0"/>
              <a:t>Good Practice Guidance on Working with Parents with a Learning Disability</a:t>
            </a:r>
            <a:r>
              <a:rPr lang="en-GB" sz="2200" dirty="0"/>
              <a:t> ( </a:t>
            </a:r>
            <a:r>
              <a:rPr lang="en-GB" sz="2200" dirty="0" err="1"/>
              <a:t>DoH</a:t>
            </a:r>
            <a:r>
              <a:rPr lang="en-GB" sz="2200" dirty="0"/>
              <a:t> &amp; DfES 2007, WTPN 2016) </a:t>
            </a:r>
            <a:r>
              <a:rPr lang="en-GB" sz="2400" dirty="0"/>
              <a:t> </a:t>
            </a:r>
            <a:endParaRPr sz="2400" dirty="0"/>
          </a:p>
        </p:txBody>
      </p:sp>
      <p:sp>
        <p:nvSpPr>
          <p:cNvPr id="437" name="Shape 437"/>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48</a:t>
            </a:fld>
            <a:endParaRPr/>
          </a:p>
        </p:txBody>
      </p:sp>
      <p:sp>
        <p:nvSpPr>
          <p:cNvPr id="438" name="Shape 438"/>
          <p:cNvSpPr txBox="1">
            <a:spLocks noGrp="1"/>
          </p:cNvSpPr>
          <p:nvPr>
            <p:ph type="title"/>
          </p:nvPr>
        </p:nvSpPr>
        <p:spPr>
          <a:xfrm>
            <a:off x="251500" y="1196750"/>
            <a:ext cx="8640900" cy="4845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a:t>The 6 Ts</a:t>
            </a:r>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Shape 444"/>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3000" dirty="0">
                <a:solidFill>
                  <a:srgbClr val="980000"/>
                </a:solidFill>
              </a:rPr>
              <a:t>Role of specialists services</a:t>
            </a:r>
            <a:endParaRPr sz="3000" dirty="0">
              <a:solidFill>
                <a:srgbClr val="980000"/>
              </a:solidFill>
            </a:endParaRPr>
          </a:p>
          <a:p>
            <a:pPr marL="0" lvl="0" indent="0">
              <a:spcBef>
                <a:spcPts val="640"/>
              </a:spcBef>
              <a:spcAft>
                <a:spcPts val="0"/>
              </a:spcAft>
              <a:buNone/>
            </a:pPr>
            <a:r>
              <a:rPr lang="en-GB" sz="2400" dirty="0"/>
              <a:t>Expert knowledge/advice/guidance/joint work</a:t>
            </a:r>
            <a:endParaRPr sz="2400" dirty="0"/>
          </a:p>
          <a:p>
            <a:pPr marL="0" lvl="0" indent="0">
              <a:spcBef>
                <a:spcPts val="640"/>
              </a:spcBef>
              <a:spcAft>
                <a:spcPts val="0"/>
              </a:spcAft>
              <a:buNone/>
            </a:pPr>
            <a:r>
              <a:rPr lang="en-GB" sz="2400" dirty="0"/>
              <a:t>Models:</a:t>
            </a:r>
            <a:endParaRPr sz="2400" dirty="0"/>
          </a:p>
          <a:p>
            <a:pPr marL="457200" lvl="0" indent="-381000" rtl="0">
              <a:spcBef>
                <a:spcPts val="640"/>
              </a:spcBef>
              <a:spcAft>
                <a:spcPts val="0"/>
              </a:spcAft>
              <a:buSzPts val="2400"/>
              <a:buChar char="•"/>
            </a:pPr>
            <a:r>
              <a:rPr lang="en-GB" sz="2400" dirty="0"/>
              <a:t>Consultation model - parental learning disability specialists were called in to support or advise other practitioners such as health visitors / school nurses; </a:t>
            </a:r>
            <a:endParaRPr sz="2400" dirty="0"/>
          </a:p>
          <a:p>
            <a:pPr marL="457200" lvl="0" indent="-381000" rtl="0">
              <a:lnSpc>
                <a:spcPct val="115000"/>
              </a:lnSpc>
              <a:spcBef>
                <a:spcPts val="0"/>
              </a:spcBef>
              <a:spcAft>
                <a:spcPts val="0"/>
              </a:spcAft>
              <a:buSzPts val="2400"/>
              <a:buChar char="•"/>
            </a:pPr>
            <a:r>
              <a:rPr lang="en-GB" sz="2400" dirty="0"/>
              <a:t>Hub model - in which specialists at the centre co-ordinated all other practitioners’ involvement with the family.  </a:t>
            </a:r>
            <a:endParaRPr sz="2400" dirty="0"/>
          </a:p>
          <a:p>
            <a:pPr marL="0" lvl="0" indent="0" rtl="0">
              <a:lnSpc>
                <a:spcPct val="115000"/>
              </a:lnSpc>
              <a:spcBef>
                <a:spcPts val="0"/>
              </a:spcBef>
              <a:spcAft>
                <a:spcPts val="0"/>
              </a:spcAft>
              <a:buNone/>
            </a:pPr>
            <a:endParaRPr sz="2400" dirty="0"/>
          </a:p>
          <a:p>
            <a:pPr marL="0" lvl="0" indent="0" rtl="0">
              <a:lnSpc>
                <a:spcPct val="115000"/>
              </a:lnSpc>
              <a:spcBef>
                <a:spcPts val="0"/>
              </a:spcBef>
              <a:spcAft>
                <a:spcPts val="0"/>
              </a:spcAft>
              <a:buClr>
                <a:schemeClr val="dk1"/>
              </a:buClr>
              <a:buSzPts val="1100"/>
              <a:buFont typeface="Arial"/>
              <a:buNone/>
            </a:pPr>
            <a:r>
              <a:rPr lang="en-GB" sz="2400" dirty="0"/>
              <a:t>Driven by health sector practitioners, even where most of the day-to-day support/work needed was from the social care sector.</a:t>
            </a:r>
            <a:endParaRPr sz="2400" dirty="0"/>
          </a:p>
          <a:p>
            <a:pPr marL="0" lvl="0" indent="0">
              <a:spcBef>
                <a:spcPts val="640"/>
              </a:spcBef>
              <a:spcAft>
                <a:spcPts val="0"/>
              </a:spcAft>
              <a:buNone/>
            </a:pPr>
            <a:endParaRPr sz="2400" dirty="0"/>
          </a:p>
          <a:p>
            <a:pPr marL="0" lvl="0" indent="0">
              <a:spcBef>
                <a:spcPts val="640"/>
              </a:spcBef>
              <a:spcAft>
                <a:spcPts val="0"/>
              </a:spcAft>
              <a:buNone/>
            </a:pPr>
            <a:endParaRPr sz="3000" b="1" dirty="0"/>
          </a:p>
        </p:txBody>
      </p:sp>
      <p:sp>
        <p:nvSpPr>
          <p:cNvPr id="445" name="Shape 445"/>
          <p:cNvSpPr txBox="1">
            <a:spLocks noGrp="1"/>
          </p:cNvSpPr>
          <p:nvPr>
            <p:ph type="sldNum" idx="12"/>
          </p:nvPr>
        </p:nvSpPr>
        <p:spPr>
          <a:xfrm>
            <a:off x="8766713" y="4896900"/>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49</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E0E6B-1EAE-4672-AE6D-433C8A7C3FCF}"/>
              </a:ext>
            </a:extLst>
          </p:cNvPr>
          <p:cNvSpPr>
            <a:spLocks noGrp="1"/>
          </p:cNvSpPr>
          <p:nvPr>
            <p:ph type="title"/>
          </p:nvPr>
        </p:nvSpPr>
        <p:spPr>
          <a:xfrm>
            <a:off x="251520" y="1196752"/>
            <a:ext cx="8614668" cy="660183"/>
          </a:xfrm>
        </p:spPr>
        <p:txBody>
          <a:bodyPr/>
          <a:lstStyle/>
          <a:p>
            <a:r>
              <a:rPr lang="en-GB" dirty="0"/>
              <a:t>Outcomes for children</a:t>
            </a:r>
          </a:p>
        </p:txBody>
      </p:sp>
      <p:sp>
        <p:nvSpPr>
          <p:cNvPr id="3" name="Text Placeholder 2">
            <a:extLst>
              <a:ext uri="{FF2B5EF4-FFF2-40B4-BE49-F238E27FC236}">
                <a16:creationId xmlns:a16="http://schemas.microsoft.com/office/drawing/2014/main" id="{DDC82094-AFA1-4E8A-8178-73BF1C97CA88}"/>
              </a:ext>
            </a:extLst>
          </p:cNvPr>
          <p:cNvSpPr>
            <a:spLocks noGrp="1"/>
          </p:cNvSpPr>
          <p:nvPr>
            <p:ph type="body" idx="1"/>
          </p:nvPr>
        </p:nvSpPr>
        <p:spPr>
          <a:xfrm>
            <a:off x="407962" y="1856935"/>
            <a:ext cx="8484517" cy="4269229"/>
          </a:xfrm>
        </p:spPr>
        <p:txBody>
          <a:bodyPr/>
          <a:lstStyle/>
          <a:p>
            <a:pPr marL="0" indent="0" algn="ctr">
              <a:buNone/>
              <a:defRPr/>
            </a:pPr>
            <a:r>
              <a:rPr lang="en-GB" sz="2400" i="1" dirty="0"/>
              <a:t>‘There is no consensus in the findings from studies reviewed about whether having a parent with intellectual disabilities </a:t>
            </a:r>
            <a:r>
              <a:rPr lang="en-GB" sz="2400" dirty="0"/>
              <a:t>[term used]</a:t>
            </a:r>
            <a:r>
              <a:rPr lang="en-GB" sz="2400" i="1" dirty="0"/>
              <a:t> inevitably results in poor child outcomes.  Some studies suggest that these children will be disadvantaged by their parents’ low intellectual capacity; others suggest that once other factors are taken into account, such as heightened risk in pregnancy and poor birth outcomes, poverty and troubled parental childhoods, and social isolation and stigma, child development approaches population norms.’  (Collins and Llewellyn 2012 page 80)</a:t>
            </a:r>
            <a:endParaRPr lang="en-GB" sz="2400" dirty="0"/>
          </a:p>
          <a:p>
            <a:pPr marL="0" indent="0" algn="ctr">
              <a:buNone/>
              <a:defRPr/>
            </a:pPr>
            <a:endParaRPr lang="en-GB" sz="2400" dirty="0"/>
          </a:p>
          <a:p>
            <a:pPr marL="0" indent="0" algn="ctr">
              <a:buNone/>
              <a:defRPr/>
            </a:pPr>
            <a:r>
              <a:rPr lang="en-GB" sz="2400" dirty="0"/>
              <a:t>‘</a:t>
            </a:r>
            <a:endParaRPr lang="en-GB" dirty="0"/>
          </a:p>
        </p:txBody>
      </p:sp>
      <p:sp>
        <p:nvSpPr>
          <p:cNvPr id="4" name="Footer Placeholder 3">
            <a:extLst>
              <a:ext uri="{FF2B5EF4-FFF2-40B4-BE49-F238E27FC236}">
                <a16:creationId xmlns:a16="http://schemas.microsoft.com/office/drawing/2014/main" id="{BF9FBE0B-8FB1-4DC2-97C4-6C94560F4789}"/>
              </a:ext>
            </a:extLst>
          </p:cNvPr>
          <p:cNvSpPr>
            <a:spLocks noGrp="1"/>
          </p:cNvSpPr>
          <p:nvPr>
            <p:ph type="ftr" idx="11"/>
          </p:nvPr>
        </p:nvSpPr>
        <p:spPr/>
        <p:txBody>
          <a:bodyPr/>
          <a:lstStyle/>
          <a:p>
            <a:endParaRPr lang="en-GB"/>
          </a:p>
        </p:txBody>
      </p:sp>
      <p:sp>
        <p:nvSpPr>
          <p:cNvPr id="5" name="Slide Number Placeholder 4">
            <a:extLst>
              <a:ext uri="{FF2B5EF4-FFF2-40B4-BE49-F238E27FC236}">
                <a16:creationId xmlns:a16="http://schemas.microsoft.com/office/drawing/2014/main" id="{F6364C16-9BB1-4E2E-8A45-E2B1AC823F96}"/>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GB" smtClean="0"/>
              <a:t>5</a:t>
            </a:fld>
            <a:endParaRPr lang="en-GB"/>
          </a:p>
        </p:txBody>
      </p:sp>
      <p:sp>
        <p:nvSpPr>
          <p:cNvPr id="6" name="Date Placeholder 5">
            <a:extLst>
              <a:ext uri="{FF2B5EF4-FFF2-40B4-BE49-F238E27FC236}">
                <a16:creationId xmlns:a16="http://schemas.microsoft.com/office/drawing/2014/main" id="{2ED7D404-7AE3-4C6A-9E93-A966FDAB7C56}"/>
              </a:ext>
            </a:extLst>
          </p:cNvPr>
          <p:cNvSpPr>
            <a:spLocks noGrp="1"/>
          </p:cNvSpPr>
          <p:nvPr>
            <p:ph type="dt" idx="10"/>
          </p:nvPr>
        </p:nvSpPr>
        <p:spPr/>
        <p:txBody>
          <a:bodyPr/>
          <a:lstStyle/>
          <a:p>
            <a:r>
              <a:rPr lang="en-US"/>
              <a:t>MAY 2018</a:t>
            </a:r>
          </a:p>
        </p:txBody>
      </p:sp>
    </p:spTree>
    <p:extLst>
      <p:ext uri="{BB962C8B-B14F-4D97-AF65-F5344CB8AC3E}">
        <p14:creationId xmlns:p14="http://schemas.microsoft.com/office/powerpoint/2010/main" val="24812127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75E808D-C37A-4871-A50E-E69E1676321F}"/>
              </a:ext>
            </a:extLst>
          </p:cNvPr>
          <p:cNvSpPr>
            <a:spLocks noGrp="1"/>
          </p:cNvSpPr>
          <p:nvPr>
            <p:ph type="body" idx="1"/>
          </p:nvPr>
        </p:nvSpPr>
        <p:spPr/>
        <p:txBody>
          <a:bodyPr/>
          <a:lstStyle/>
          <a:p>
            <a:r>
              <a:rPr lang="en-GB" dirty="0"/>
              <a:t>Specialist teams based in:</a:t>
            </a:r>
          </a:p>
          <a:p>
            <a:r>
              <a:rPr lang="en-GB" dirty="0"/>
              <a:t>Health and LD team</a:t>
            </a:r>
          </a:p>
          <a:p>
            <a:r>
              <a:rPr lang="en-GB" dirty="0"/>
              <a:t>Children’s services</a:t>
            </a:r>
          </a:p>
          <a:p>
            <a:r>
              <a:rPr lang="en-GB" dirty="0"/>
              <a:t>Integrated health and social care</a:t>
            </a:r>
          </a:p>
          <a:p>
            <a:endParaRPr lang="en-GB" dirty="0"/>
          </a:p>
          <a:p>
            <a:r>
              <a:rPr lang="en-GB" dirty="0"/>
              <a:t>Led by health professionals: clinical psychologist, SALT, OT.</a:t>
            </a:r>
          </a:p>
        </p:txBody>
      </p:sp>
      <p:sp>
        <p:nvSpPr>
          <p:cNvPr id="3" name="Footer Placeholder 2">
            <a:extLst>
              <a:ext uri="{FF2B5EF4-FFF2-40B4-BE49-F238E27FC236}">
                <a16:creationId xmlns:a16="http://schemas.microsoft.com/office/drawing/2014/main" id="{8C99E822-3EE4-421A-AA0D-2DA1AFE44448}"/>
              </a:ext>
            </a:extLst>
          </p:cNvPr>
          <p:cNvSpPr>
            <a:spLocks noGrp="1"/>
          </p:cNvSpPr>
          <p:nvPr>
            <p:ph type="ftr" idx="11"/>
          </p:nvPr>
        </p:nvSpPr>
        <p:spPr/>
        <p:txBody>
          <a:bodyPr/>
          <a:lstStyle/>
          <a:p>
            <a:endParaRPr lang="en-GB"/>
          </a:p>
        </p:txBody>
      </p:sp>
      <p:sp>
        <p:nvSpPr>
          <p:cNvPr id="4" name="Slide Number Placeholder 3">
            <a:extLst>
              <a:ext uri="{FF2B5EF4-FFF2-40B4-BE49-F238E27FC236}">
                <a16:creationId xmlns:a16="http://schemas.microsoft.com/office/drawing/2014/main" id="{2931E920-CDC5-4EC6-9294-7648F7456CF9}"/>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GB" smtClean="0"/>
              <a:t>50</a:t>
            </a:fld>
            <a:endParaRPr lang="en-GB"/>
          </a:p>
        </p:txBody>
      </p:sp>
      <p:sp>
        <p:nvSpPr>
          <p:cNvPr id="5" name="Date Placeholder 4">
            <a:extLst>
              <a:ext uri="{FF2B5EF4-FFF2-40B4-BE49-F238E27FC236}">
                <a16:creationId xmlns:a16="http://schemas.microsoft.com/office/drawing/2014/main" id="{CD19D43C-B680-43D9-B82E-042BA2CFF416}"/>
              </a:ext>
            </a:extLst>
          </p:cNvPr>
          <p:cNvSpPr>
            <a:spLocks noGrp="1"/>
          </p:cNvSpPr>
          <p:nvPr>
            <p:ph type="dt" idx="10"/>
          </p:nvPr>
        </p:nvSpPr>
        <p:spPr/>
        <p:txBody>
          <a:bodyPr/>
          <a:lstStyle/>
          <a:p>
            <a:r>
              <a:rPr lang="en-US"/>
              <a:t>MAY 2018</a:t>
            </a:r>
          </a:p>
        </p:txBody>
      </p:sp>
    </p:spTree>
    <p:extLst>
      <p:ext uri="{BB962C8B-B14F-4D97-AF65-F5344CB8AC3E}">
        <p14:creationId xmlns:p14="http://schemas.microsoft.com/office/powerpoint/2010/main" val="11707079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Shape 451"/>
          <p:cNvSpPr txBox="1">
            <a:spLocks noGrp="1"/>
          </p:cNvSpPr>
          <p:nvPr>
            <p:ph type="body" idx="1"/>
          </p:nvPr>
        </p:nvSpPr>
        <p:spPr>
          <a:xfrm>
            <a:off x="251495" y="123060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3000" dirty="0">
                <a:solidFill>
                  <a:srgbClr val="980000"/>
                </a:solidFill>
              </a:rPr>
              <a:t>Impact of specialist services</a:t>
            </a:r>
            <a:endParaRPr sz="3000" dirty="0">
              <a:solidFill>
                <a:srgbClr val="980000"/>
              </a:solidFill>
            </a:endParaRPr>
          </a:p>
          <a:p>
            <a:pPr marL="0" lvl="0" indent="0">
              <a:spcBef>
                <a:spcPts val="640"/>
              </a:spcBef>
              <a:spcAft>
                <a:spcPts val="0"/>
              </a:spcAft>
              <a:buNone/>
            </a:pPr>
            <a:endParaRPr lang="en-GB" sz="2400" dirty="0">
              <a:solidFill>
                <a:srgbClr val="980000"/>
              </a:solidFill>
            </a:endParaRPr>
          </a:p>
          <a:p>
            <a:pPr marL="0" lvl="0" indent="0">
              <a:spcBef>
                <a:spcPts val="640"/>
              </a:spcBef>
              <a:spcAft>
                <a:spcPts val="0"/>
              </a:spcAft>
              <a:buNone/>
            </a:pPr>
            <a:r>
              <a:rPr lang="en-GB" sz="2400" dirty="0">
                <a:solidFill>
                  <a:srgbClr val="980000"/>
                </a:solidFill>
              </a:rPr>
              <a:t>Confirmation of existing positive approaches</a:t>
            </a:r>
            <a:endParaRPr sz="2400" dirty="0">
              <a:solidFill>
                <a:srgbClr val="980000"/>
              </a:solidFill>
            </a:endParaRPr>
          </a:p>
          <a:p>
            <a:pPr marL="342900" indent="-342900"/>
            <a:r>
              <a:rPr lang="en-GB" sz="2400" dirty="0"/>
              <a:t>Usually based on a belief regarding maintaining children at home, if safe, and importance of relationship based practice</a:t>
            </a:r>
          </a:p>
          <a:p>
            <a:pPr marL="0" lvl="0" indent="0">
              <a:spcBef>
                <a:spcPts val="640"/>
              </a:spcBef>
              <a:spcAft>
                <a:spcPts val="0"/>
              </a:spcAft>
              <a:buNone/>
            </a:pPr>
            <a:endParaRPr lang="en-GB" sz="2400" dirty="0"/>
          </a:p>
          <a:p>
            <a:pPr marL="0" lvl="0" indent="0">
              <a:buSzPts val="1100"/>
              <a:buNone/>
            </a:pPr>
            <a:r>
              <a:rPr lang="en-GB" sz="2400" dirty="0">
                <a:solidFill>
                  <a:srgbClr val="980000"/>
                </a:solidFill>
              </a:rPr>
              <a:t>Reframing and supporting understanding</a:t>
            </a:r>
          </a:p>
          <a:p>
            <a:pPr lvl="0" indent="-381000">
              <a:buSzPts val="2400"/>
            </a:pPr>
            <a:r>
              <a:rPr lang="en-GB" sz="2400" dirty="0"/>
              <a:t>Positive use of cognitive assessment to explain how to work with parents</a:t>
            </a:r>
          </a:p>
          <a:p>
            <a:pPr lvl="0" indent="-381000">
              <a:spcBef>
                <a:spcPts val="0"/>
              </a:spcBef>
              <a:buSzPts val="2400"/>
            </a:pPr>
            <a:r>
              <a:rPr lang="en-GB" sz="2400" dirty="0"/>
              <a:t>Explaining parents situations, reactions and fear of engagement</a:t>
            </a:r>
          </a:p>
          <a:p>
            <a:pPr lvl="0" indent="-381000">
              <a:spcBef>
                <a:spcPts val="0"/>
              </a:spcBef>
              <a:buSzPts val="2400"/>
            </a:pPr>
            <a:r>
              <a:rPr lang="en-GB" sz="2400" dirty="0"/>
              <a:t>Challenging negative assumptions about parents </a:t>
            </a:r>
          </a:p>
          <a:p>
            <a:pPr marL="0" lvl="0" indent="0">
              <a:buNone/>
            </a:pPr>
            <a:endParaRPr lang="en-GB" sz="2400" dirty="0"/>
          </a:p>
          <a:p>
            <a:pPr marL="0" lvl="0" indent="0">
              <a:spcBef>
                <a:spcPts val="640"/>
              </a:spcBef>
              <a:spcAft>
                <a:spcPts val="0"/>
              </a:spcAft>
              <a:buNone/>
            </a:pPr>
            <a:endParaRPr sz="2400" dirty="0"/>
          </a:p>
          <a:p>
            <a:pPr marL="0" lvl="0" indent="0">
              <a:spcBef>
                <a:spcPts val="640"/>
              </a:spcBef>
              <a:spcAft>
                <a:spcPts val="0"/>
              </a:spcAft>
              <a:buNone/>
            </a:pPr>
            <a:endParaRPr sz="3000" b="1" dirty="0"/>
          </a:p>
          <a:p>
            <a:pPr marL="0" lvl="0" indent="0">
              <a:spcBef>
                <a:spcPts val="640"/>
              </a:spcBef>
              <a:spcAft>
                <a:spcPts val="0"/>
              </a:spcAft>
              <a:buNone/>
            </a:pPr>
            <a:endParaRPr sz="3000" b="1" dirty="0"/>
          </a:p>
          <a:p>
            <a:pPr marL="0" lvl="0" indent="0">
              <a:spcBef>
                <a:spcPts val="640"/>
              </a:spcBef>
              <a:spcAft>
                <a:spcPts val="0"/>
              </a:spcAft>
              <a:buNone/>
            </a:pPr>
            <a:endParaRPr sz="2400" dirty="0"/>
          </a:p>
        </p:txBody>
      </p:sp>
      <p:sp>
        <p:nvSpPr>
          <p:cNvPr id="452" name="Shape 452"/>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51</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1" name="Shape 481"/>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lnSpc>
                <a:spcPct val="115000"/>
              </a:lnSpc>
              <a:spcBef>
                <a:spcPts val="0"/>
              </a:spcBef>
              <a:buSzPts val="1100"/>
              <a:buNone/>
            </a:pPr>
            <a:r>
              <a:rPr lang="en-GB" dirty="0">
                <a:solidFill>
                  <a:srgbClr val="980000"/>
                </a:solidFill>
              </a:rPr>
              <a:t>Policy considerations: </a:t>
            </a:r>
          </a:p>
          <a:p>
            <a:pPr marL="0" lvl="0" indent="0">
              <a:lnSpc>
                <a:spcPct val="115000"/>
              </a:lnSpc>
              <a:spcBef>
                <a:spcPts val="0"/>
              </a:spcBef>
              <a:buSzPts val="1100"/>
              <a:buNone/>
            </a:pPr>
            <a:endParaRPr lang="en-GB" dirty="0">
              <a:solidFill>
                <a:srgbClr val="980000"/>
              </a:solidFill>
            </a:endParaRPr>
          </a:p>
          <a:p>
            <a:pPr marL="342900" indent="-342900">
              <a:lnSpc>
                <a:spcPct val="115000"/>
              </a:lnSpc>
              <a:spcBef>
                <a:spcPts val="0"/>
              </a:spcBef>
              <a:buSzPct val="133000"/>
              <a:buFont typeface="Arial" panose="020B0604020202020204" pitchFamily="34" charset="0"/>
              <a:buChar char="•"/>
            </a:pPr>
            <a:r>
              <a:rPr lang="en-GB" sz="2400" dirty="0">
                <a:solidFill>
                  <a:schemeClr val="tx1"/>
                </a:solidFill>
              </a:rPr>
              <a:t>The Good Practice Guidance on working with parents with a learning disability</a:t>
            </a:r>
          </a:p>
          <a:p>
            <a:pPr marL="342900" indent="-342900">
              <a:lnSpc>
                <a:spcPct val="115000"/>
              </a:lnSpc>
              <a:spcBef>
                <a:spcPts val="0"/>
              </a:spcBef>
              <a:buSzPct val="133000"/>
              <a:buFont typeface="Arial" panose="020B0604020202020204" pitchFamily="34" charset="0"/>
              <a:buChar char="•"/>
            </a:pPr>
            <a:endParaRPr lang="en-GB" sz="2400" dirty="0">
              <a:solidFill>
                <a:schemeClr val="tx1"/>
              </a:solidFill>
            </a:endParaRPr>
          </a:p>
          <a:p>
            <a:pPr marL="342900" indent="-342900">
              <a:lnSpc>
                <a:spcPct val="115000"/>
              </a:lnSpc>
              <a:spcBef>
                <a:spcPts val="0"/>
              </a:spcBef>
              <a:buSzPct val="133000"/>
              <a:buFont typeface="Arial" panose="020B0604020202020204" pitchFamily="34" charset="0"/>
              <a:buChar char="•"/>
            </a:pPr>
            <a:r>
              <a:rPr lang="en-GB" sz="2400" dirty="0">
                <a:solidFill>
                  <a:schemeClr val="tx1"/>
                </a:solidFill>
              </a:rPr>
              <a:t>Strategic planning for future need</a:t>
            </a:r>
          </a:p>
          <a:p>
            <a:pPr marL="342900" indent="-342900">
              <a:lnSpc>
                <a:spcPct val="115000"/>
              </a:lnSpc>
              <a:spcBef>
                <a:spcPts val="0"/>
              </a:spcBef>
              <a:buSzPct val="133000"/>
              <a:buFont typeface="Arial" panose="020B0604020202020204" pitchFamily="34" charset="0"/>
              <a:buChar char="•"/>
            </a:pPr>
            <a:endParaRPr lang="en-GB" sz="2400" dirty="0">
              <a:solidFill>
                <a:schemeClr val="tx1"/>
              </a:solidFill>
            </a:endParaRPr>
          </a:p>
          <a:p>
            <a:pPr marL="342900" indent="-342900">
              <a:lnSpc>
                <a:spcPct val="115000"/>
              </a:lnSpc>
              <a:spcBef>
                <a:spcPts val="0"/>
              </a:spcBef>
              <a:buSzPct val="133000"/>
              <a:buFont typeface="Arial" panose="020B0604020202020204" pitchFamily="34" charset="0"/>
              <a:buChar char="•"/>
            </a:pPr>
            <a:r>
              <a:rPr lang="en-GB" sz="2400" dirty="0">
                <a:solidFill>
                  <a:schemeClr val="tx1"/>
                </a:solidFill>
              </a:rPr>
              <a:t>Budgets</a:t>
            </a:r>
          </a:p>
          <a:p>
            <a:pPr marL="800100" lvl="1" indent="-342900">
              <a:lnSpc>
                <a:spcPct val="115000"/>
              </a:lnSpc>
              <a:spcBef>
                <a:spcPts val="0"/>
              </a:spcBef>
              <a:buSzPct val="133000"/>
              <a:buFont typeface="Courier New" panose="02070309020205020404" pitchFamily="49" charset="0"/>
              <a:buChar char="o"/>
            </a:pPr>
            <a:r>
              <a:rPr lang="en-GB" sz="2400" dirty="0">
                <a:solidFill>
                  <a:schemeClr val="tx1"/>
                </a:solidFill>
              </a:rPr>
              <a:t>Funding advocacy</a:t>
            </a:r>
          </a:p>
          <a:p>
            <a:pPr marL="800100" lvl="1" indent="-342900">
              <a:lnSpc>
                <a:spcPct val="115000"/>
              </a:lnSpc>
              <a:spcBef>
                <a:spcPts val="0"/>
              </a:spcBef>
              <a:buSzPct val="133000"/>
              <a:buFont typeface="Courier New" panose="02070309020205020404" pitchFamily="49" charset="0"/>
              <a:buChar char="o"/>
            </a:pPr>
            <a:r>
              <a:rPr lang="en-GB" sz="2400" dirty="0">
                <a:solidFill>
                  <a:schemeClr val="tx1"/>
                </a:solidFill>
              </a:rPr>
              <a:t>Pooled budgets</a:t>
            </a:r>
          </a:p>
          <a:p>
            <a:pPr marL="342900" lvl="0" indent="-342900">
              <a:lnSpc>
                <a:spcPct val="115000"/>
              </a:lnSpc>
              <a:spcBef>
                <a:spcPts val="0"/>
              </a:spcBef>
              <a:buSzPct val="133000"/>
              <a:buFont typeface="Arial" panose="020B0604020202020204" pitchFamily="34" charset="0"/>
              <a:buChar char="•"/>
            </a:pPr>
            <a:endParaRPr lang="en-GB" sz="2400" dirty="0">
              <a:solidFill>
                <a:schemeClr val="tx1"/>
              </a:solidFill>
            </a:endParaRPr>
          </a:p>
          <a:p>
            <a:pPr marL="0" lvl="0" indent="0">
              <a:lnSpc>
                <a:spcPct val="115000"/>
              </a:lnSpc>
              <a:spcBef>
                <a:spcPts val="0"/>
              </a:spcBef>
              <a:buSzPts val="1100"/>
              <a:buNone/>
            </a:pPr>
            <a:endParaRPr sz="2400" dirty="0"/>
          </a:p>
        </p:txBody>
      </p:sp>
      <p:sp>
        <p:nvSpPr>
          <p:cNvPr id="482" name="Shape 482"/>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52</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extLst>
      <p:ext uri="{BB962C8B-B14F-4D97-AF65-F5344CB8AC3E}">
        <p14:creationId xmlns:p14="http://schemas.microsoft.com/office/powerpoint/2010/main" val="18172947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1" name="Shape 481"/>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rtl="0">
              <a:spcBef>
                <a:spcPts val="640"/>
              </a:spcBef>
              <a:spcAft>
                <a:spcPts val="0"/>
              </a:spcAft>
              <a:buNone/>
            </a:pPr>
            <a:r>
              <a:rPr lang="en-GB" dirty="0">
                <a:solidFill>
                  <a:srgbClr val="980000"/>
                </a:solidFill>
              </a:rPr>
              <a:t>T</a:t>
            </a:r>
            <a:r>
              <a:rPr lang="en-GB" sz="3000" dirty="0">
                <a:solidFill>
                  <a:srgbClr val="980000"/>
                </a:solidFill>
              </a:rPr>
              <a:t>he Good Practice Guidance on working with parents with a learning disability</a:t>
            </a:r>
            <a:r>
              <a:rPr lang="en-GB" sz="3000" dirty="0"/>
              <a:t>  </a:t>
            </a:r>
            <a:r>
              <a:rPr lang="en-GB" sz="1800" dirty="0"/>
              <a:t>DH/DfES 2007 updated by WTPN 2016</a:t>
            </a:r>
            <a:endParaRPr sz="1800" dirty="0"/>
          </a:p>
          <a:p>
            <a:pPr marL="0" lvl="0" indent="0" rtl="0">
              <a:lnSpc>
                <a:spcPct val="115000"/>
              </a:lnSpc>
              <a:spcBef>
                <a:spcPts val="0"/>
              </a:spcBef>
              <a:spcAft>
                <a:spcPts val="0"/>
              </a:spcAft>
              <a:buClr>
                <a:schemeClr val="dk1"/>
              </a:buClr>
              <a:buSzPts val="1100"/>
              <a:buFont typeface="Arial"/>
              <a:buNone/>
            </a:pPr>
            <a:endParaRPr sz="2400" i="1" dirty="0"/>
          </a:p>
          <a:p>
            <a:pPr marL="0" lvl="0" indent="0" algn="ctr" rtl="0">
              <a:lnSpc>
                <a:spcPct val="115000"/>
              </a:lnSpc>
              <a:spcBef>
                <a:spcPts val="0"/>
              </a:spcBef>
              <a:spcAft>
                <a:spcPts val="0"/>
              </a:spcAft>
              <a:buClr>
                <a:schemeClr val="dk1"/>
              </a:buClr>
              <a:buSzPts val="1100"/>
              <a:buFont typeface="Arial"/>
              <a:buNone/>
            </a:pPr>
            <a:r>
              <a:rPr lang="en-GB" sz="2400" i="1" dirty="0"/>
              <a:t>‘I mean it's all in the Good Practice Guidelines which we have then translated into our local policy, which just sort of says how we operationalise all of that</a:t>
            </a:r>
            <a:r>
              <a:rPr lang="en-GB" sz="2400" dirty="0"/>
              <a:t>.’</a:t>
            </a:r>
            <a:endParaRPr sz="2400" dirty="0"/>
          </a:p>
          <a:p>
            <a:pPr marL="0" lvl="0" indent="0" algn="ctr" rtl="0">
              <a:lnSpc>
                <a:spcPct val="115000"/>
              </a:lnSpc>
              <a:spcBef>
                <a:spcPts val="0"/>
              </a:spcBef>
              <a:spcAft>
                <a:spcPts val="0"/>
              </a:spcAft>
              <a:buClr>
                <a:schemeClr val="dk1"/>
              </a:buClr>
              <a:buSzPts val="1100"/>
              <a:buFont typeface="Arial"/>
              <a:buNone/>
            </a:pPr>
            <a:endParaRPr sz="2400" dirty="0"/>
          </a:p>
          <a:p>
            <a:pPr marL="0" lvl="0" indent="0" algn="ctr" rtl="0">
              <a:lnSpc>
                <a:spcPct val="115000"/>
              </a:lnSpc>
              <a:spcBef>
                <a:spcPts val="0"/>
              </a:spcBef>
              <a:spcAft>
                <a:spcPts val="0"/>
              </a:spcAft>
              <a:buClr>
                <a:schemeClr val="dk1"/>
              </a:buClr>
              <a:buSzPts val="1100"/>
              <a:buFont typeface="Arial"/>
              <a:buNone/>
            </a:pPr>
            <a:r>
              <a:rPr lang="en-GB" sz="2400" i="1" dirty="0"/>
              <a:t>‘In terms of guidance, what would be widely known amongst our social work teams is the Good Practice Guidance, ... which is very much driven by our legal services,</a:t>
            </a:r>
            <a:r>
              <a:rPr lang="en-GB" sz="2400" b="1" i="1" dirty="0"/>
              <a:t> </a:t>
            </a:r>
            <a:r>
              <a:rPr lang="en-GB" sz="2400" i="1" dirty="0"/>
              <a:t>and saying, you know, you should be really familiar with this, and making sure that …’</a:t>
            </a:r>
            <a:endParaRPr sz="2400" i="1" dirty="0"/>
          </a:p>
          <a:p>
            <a:pPr marL="0" lvl="0" indent="0" rtl="0">
              <a:lnSpc>
                <a:spcPct val="115000"/>
              </a:lnSpc>
              <a:spcBef>
                <a:spcPts val="0"/>
              </a:spcBef>
              <a:spcAft>
                <a:spcPts val="0"/>
              </a:spcAft>
              <a:buClr>
                <a:schemeClr val="dk1"/>
              </a:buClr>
              <a:buSzPts val="1100"/>
              <a:buFont typeface="Arial"/>
              <a:buNone/>
            </a:pPr>
            <a:endParaRPr sz="2400" dirty="0"/>
          </a:p>
        </p:txBody>
      </p:sp>
      <p:sp>
        <p:nvSpPr>
          <p:cNvPr id="482" name="Shape 482"/>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53</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Shape 488"/>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2400"/>
          </a:p>
          <a:p>
            <a:pPr marL="0" lvl="0" indent="0" algn="ctr" rtl="0">
              <a:spcBef>
                <a:spcPts val="0"/>
              </a:spcBef>
              <a:spcAft>
                <a:spcPts val="0"/>
              </a:spcAft>
              <a:buClr>
                <a:schemeClr val="dk1"/>
              </a:buClr>
              <a:buSzPts val="1100"/>
              <a:buFont typeface="Arial"/>
              <a:buNone/>
            </a:pPr>
            <a:endParaRPr sz="2400"/>
          </a:p>
          <a:p>
            <a:pPr marL="0" lvl="0" indent="0" algn="ctr" rtl="0">
              <a:lnSpc>
                <a:spcPct val="115000"/>
              </a:lnSpc>
              <a:spcBef>
                <a:spcPts val="0"/>
              </a:spcBef>
              <a:spcAft>
                <a:spcPts val="0"/>
              </a:spcAft>
              <a:buClr>
                <a:schemeClr val="dk1"/>
              </a:buClr>
              <a:buSzPts val="1100"/>
              <a:buFont typeface="Arial"/>
              <a:buNone/>
            </a:pPr>
            <a:r>
              <a:rPr lang="en-GB" sz="2400" i="1"/>
              <a:t>‘So I think for successful practice to happen, you need to have all of those markers that are in the Good Practice Guidelines: it needs to be collaborative, it needs to be positive, it needs to completely have the child's needs at the heart of the plan, of the practice, as well as the parent's needs, so there needs to be a good balance</a:t>
            </a:r>
            <a:r>
              <a:rPr lang="en-GB" sz="2400"/>
              <a:t>.’</a:t>
            </a:r>
            <a:endParaRPr sz="2400"/>
          </a:p>
        </p:txBody>
      </p:sp>
      <p:sp>
        <p:nvSpPr>
          <p:cNvPr id="489" name="Shape 489"/>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54</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94"/>
        <p:cNvGrpSpPr/>
        <p:nvPr/>
      </p:nvGrpSpPr>
      <p:grpSpPr>
        <a:xfrm>
          <a:off x="0" y="0"/>
          <a:ext cx="0" cy="0"/>
          <a:chOff x="0" y="0"/>
          <a:chExt cx="0" cy="0"/>
        </a:xfrm>
      </p:grpSpPr>
      <p:sp>
        <p:nvSpPr>
          <p:cNvPr id="495" name="Shape 495"/>
          <p:cNvSpPr txBox="1">
            <a:spLocks noGrp="1"/>
          </p:cNvSpPr>
          <p:nvPr>
            <p:ph type="body" idx="1"/>
          </p:nvPr>
        </p:nvSpPr>
        <p:spPr>
          <a:xfrm>
            <a:off x="503095" y="1096877"/>
            <a:ext cx="8640900" cy="4929300"/>
          </a:xfrm>
          <a:prstGeom prst="rect">
            <a:avLst/>
          </a:prstGeom>
        </p:spPr>
        <p:txBody>
          <a:bodyPr spcFirstLastPara="1" wrap="square" lIns="91425" tIns="91425" rIns="91425" bIns="91425" anchor="t" anchorCtr="0">
            <a:noAutofit/>
          </a:bodyPr>
          <a:lstStyle/>
          <a:p>
            <a:pPr marL="0" lvl="0" indent="0" algn="ctr">
              <a:spcBef>
                <a:spcPts val="640"/>
              </a:spcBef>
              <a:spcAft>
                <a:spcPts val="0"/>
              </a:spcAft>
              <a:buClr>
                <a:schemeClr val="dk1"/>
              </a:buClr>
              <a:buSzPts val="1100"/>
              <a:buFont typeface="Arial"/>
              <a:buNone/>
            </a:pPr>
            <a:r>
              <a:rPr lang="en-GB" sz="2400" i="1"/>
              <a:t>‘I think successful practices are everything from the Guidance. So making sure that, you know, the information's accessible, that we have clear referrals and timely referrals, that we do have a joint protocol ..., that the support is designed based on the individual's needs and strengths, and...that there's long-term [approach], advocacy – all of that.’</a:t>
            </a:r>
            <a:endParaRPr sz="2400" i="1"/>
          </a:p>
          <a:p>
            <a:pPr marL="0" lvl="0" indent="0" algn="ctr">
              <a:spcBef>
                <a:spcPts val="640"/>
              </a:spcBef>
              <a:spcAft>
                <a:spcPts val="0"/>
              </a:spcAft>
              <a:buClr>
                <a:schemeClr val="dk1"/>
              </a:buClr>
              <a:buSzPts val="1100"/>
              <a:buFont typeface="Arial"/>
              <a:buNone/>
            </a:pPr>
            <a:r>
              <a:rPr lang="en-GB" sz="2400" i="1"/>
              <a:t> </a:t>
            </a:r>
            <a:endParaRPr sz="2400" i="1"/>
          </a:p>
          <a:p>
            <a:pPr marL="0" lvl="0" indent="0" algn="ctr">
              <a:spcBef>
                <a:spcPts val="640"/>
              </a:spcBef>
              <a:spcAft>
                <a:spcPts val="0"/>
              </a:spcAft>
              <a:buClr>
                <a:schemeClr val="dk1"/>
              </a:buClr>
              <a:buSzPts val="1100"/>
              <a:buFont typeface="Arial"/>
              <a:buNone/>
            </a:pPr>
            <a:r>
              <a:rPr lang="en-GB" sz="2400" i="1"/>
              <a:t>‘I also think it's successful when there's...all the agencies are working to the same agenda, going back to that challenge, that we all believe that, yes, this is do-able. This parent can do, and be safe, and be good enough to be able to do that. And I think that attitude is...you know, adds to the success of it.’</a:t>
            </a:r>
            <a:endParaRPr sz="2400" i="1"/>
          </a:p>
          <a:p>
            <a:pPr marL="0" lvl="0" indent="0" rtl="0">
              <a:spcBef>
                <a:spcPts val="640"/>
              </a:spcBef>
              <a:spcAft>
                <a:spcPts val="0"/>
              </a:spcAft>
              <a:buNone/>
            </a:pPr>
            <a:endParaRPr/>
          </a:p>
          <a:p>
            <a:pPr marL="0" lvl="0" indent="0" algn="l" rtl="0">
              <a:spcBef>
                <a:spcPts val="0"/>
              </a:spcBef>
              <a:spcAft>
                <a:spcPts val="0"/>
              </a:spcAft>
              <a:buNone/>
            </a:pPr>
            <a:endParaRPr sz="2400"/>
          </a:p>
          <a:p>
            <a:pPr marL="0" lvl="0" indent="0" algn="ctr" rtl="0">
              <a:spcBef>
                <a:spcPts val="0"/>
              </a:spcBef>
              <a:spcAft>
                <a:spcPts val="0"/>
              </a:spcAft>
              <a:buClr>
                <a:schemeClr val="dk1"/>
              </a:buClr>
              <a:buSzPts val="1100"/>
              <a:buFont typeface="Arial"/>
              <a:buNone/>
            </a:pPr>
            <a:endParaRPr sz="2400"/>
          </a:p>
          <a:p>
            <a:pPr marL="0" lvl="0" indent="0" rtl="0">
              <a:lnSpc>
                <a:spcPct val="115000"/>
              </a:lnSpc>
              <a:spcBef>
                <a:spcPts val="0"/>
              </a:spcBef>
              <a:spcAft>
                <a:spcPts val="0"/>
              </a:spcAft>
              <a:buClr>
                <a:schemeClr val="dk1"/>
              </a:buClr>
              <a:buSzPts val="1100"/>
              <a:buFont typeface="Arial"/>
              <a:buNone/>
            </a:pPr>
            <a:endParaRPr sz="2400"/>
          </a:p>
        </p:txBody>
      </p:sp>
      <p:sp>
        <p:nvSpPr>
          <p:cNvPr id="496" name="Shape 496"/>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55</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Shape 502"/>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rtl="0">
              <a:lnSpc>
                <a:spcPct val="115000"/>
              </a:lnSpc>
              <a:spcBef>
                <a:spcPts val="500"/>
              </a:spcBef>
              <a:spcAft>
                <a:spcPts val="0"/>
              </a:spcAft>
              <a:buNone/>
            </a:pPr>
            <a:r>
              <a:rPr lang="en-GB" sz="3000">
                <a:solidFill>
                  <a:srgbClr val="980000"/>
                </a:solidFill>
              </a:rPr>
              <a:t>5 main principles of the Good Practice Guidance:</a:t>
            </a:r>
            <a:endParaRPr sz="2400"/>
          </a:p>
          <a:p>
            <a:pPr marL="457200" lvl="0" indent="-381000" rtl="0">
              <a:lnSpc>
                <a:spcPct val="115000"/>
              </a:lnSpc>
              <a:spcBef>
                <a:spcPts val="500"/>
              </a:spcBef>
              <a:spcAft>
                <a:spcPts val="0"/>
              </a:spcAft>
              <a:buSzPts val="2400"/>
              <a:buChar char="•"/>
            </a:pPr>
            <a:r>
              <a:rPr lang="en-GB" sz="2400"/>
              <a:t>Accessible information and communication</a:t>
            </a:r>
            <a:endParaRPr sz="2400"/>
          </a:p>
          <a:p>
            <a:pPr marL="457200" lvl="0" indent="-381000" rtl="0">
              <a:lnSpc>
                <a:spcPct val="115000"/>
              </a:lnSpc>
              <a:spcBef>
                <a:spcPts val="0"/>
              </a:spcBef>
              <a:spcAft>
                <a:spcPts val="0"/>
              </a:spcAft>
              <a:buSzPts val="2400"/>
              <a:buChar char="•"/>
            </a:pPr>
            <a:r>
              <a:rPr lang="en-GB" sz="2400"/>
              <a:t>Clear and co-ordinated referral and assessment procedures and processes, eligibility criteria and care pathways</a:t>
            </a:r>
            <a:endParaRPr sz="2400"/>
          </a:p>
          <a:p>
            <a:pPr marL="457200" lvl="0" indent="-381000" rtl="0">
              <a:lnSpc>
                <a:spcPct val="115000"/>
              </a:lnSpc>
              <a:spcBef>
                <a:spcPts val="0"/>
              </a:spcBef>
              <a:spcAft>
                <a:spcPts val="0"/>
              </a:spcAft>
              <a:buSzPts val="2400"/>
              <a:buChar char="•"/>
            </a:pPr>
            <a:r>
              <a:rPr lang="en-GB" sz="2400"/>
              <a:t>Support designed to meet the needs of parents and children based on assessments of their needs and strengths</a:t>
            </a:r>
            <a:endParaRPr sz="2400"/>
          </a:p>
          <a:p>
            <a:pPr marL="457200" lvl="0" indent="-381000" rtl="0">
              <a:lnSpc>
                <a:spcPct val="115000"/>
              </a:lnSpc>
              <a:spcBef>
                <a:spcPts val="0"/>
              </a:spcBef>
              <a:spcAft>
                <a:spcPts val="0"/>
              </a:spcAft>
              <a:buSzPts val="2400"/>
              <a:buChar char="•"/>
            </a:pPr>
            <a:r>
              <a:rPr lang="en-GB" sz="2400"/>
              <a:t>Long-term support where necessary</a:t>
            </a:r>
            <a:endParaRPr sz="2400"/>
          </a:p>
          <a:p>
            <a:pPr marL="457200" lvl="0" indent="-381000" rtl="0">
              <a:lnSpc>
                <a:spcPct val="115000"/>
              </a:lnSpc>
              <a:spcBef>
                <a:spcPts val="0"/>
              </a:spcBef>
              <a:spcAft>
                <a:spcPts val="0"/>
              </a:spcAft>
              <a:buSzPts val="2400"/>
              <a:buChar char="•"/>
            </a:pPr>
            <a:r>
              <a:rPr lang="en-GB" sz="2400"/>
              <a:t>Access to independent advocacy</a:t>
            </a:r>
            <a:endParaRPr sz="2400"/>
          </a:p>
          <a:p>
            <a:pPr marL="0" lvl="0" indent="0" rtl="0">
              <a:spcBef>
                <a:spcPts val="0"/>
              </a:spcBef>
              <a:spcAft>
                <a:spcPts val="0"/>
              </a:spcAft>
              <a:buNone/>
            </a:pPr>
            <a:r>
              <a:rPr lang="en-GB" sz="2400"/>
              <a:t>                      </a:t>
            </a:r>
            <a:r>
              <a:rPr lang="en-GB" sz="2400" u="sng">
                <a:solidFill>
                  <a:schemeClr val="hlink"/>
                </a:solidFill>
                <a:hlinkClick r:id="rId3"/>
              </a:rPr>
              <a:t>www.bristol.ac.uk/sps/wtpn/policyessentials/</a:t>
            </a:r>
            <a:endParaRPr/>
          </a:p>
          <a:p>
            <a:pPr marL="0" lvl="0" indent="0" algn="l" rtl="0">
              <a:spcBef>
                <a:spcPts val="0"/>
              </a:spcBef>
              <a:spcAft>
                <a:spcPts val="0"/>
              </a:spcAft>
              <a:buNone/>
            </a:pPr>
            <a:endParaRPr sz="2400"/>
          </a:p>
          <a:p>
            <a:pPr marL="0" lvl="0" indent="0" algn="ctr" rtl="0">
              <a:spcBef>
                <a:spcPts val="0"/>
              </a:spcBef>
              <a:spcAft>
                <a:spcPts val="0"/>
              </a:spcAft>
              <a:buClr>
                <a:schemeClr val="dk1"/>
              </a:buClr>
              <a:buSzPts val="1100"/>
              <a:buFont typeface="Arial"/>
              <a:buNone/>
            </a:pPr>
            <a:endParaRPr sz="2400"/>
          </a:p>
          <a:p>
            <a:pPr marL="0" lvl="0" indent="0" rtl="0">
              <a:lnSpc>
                <a:spcPct val="115000"/>
              </a:lnSpc>
              <a:spcBef>
                <a:spcPts val="0"/>
              </a:spcBef>
              <a:spcAft>
                <a:spcPts val="0"/>
              </a:spcAft>
              <a:buClr>
                <a:schemeClr val="dk1"/>
              </a:buClr>
              <a:buSzPts val="1100"/>
              <a:buFont typeface="Arial"/>
              <a:buNone/>
            </a:pPr>
            <a:endParaRPr sz="2400"/>
          </a:p>
        </p:txBody>
      </p:sp>
      <p:sp>
        <p:nvSpPr>
          <p:cNvPr id="503" name="Shape 503"/>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56</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536"/>
        <p:cNvGrpSpPr/>
        <p:nvPr/>
      </p:nvGrpSpPr>
      <p:grpSpPr>
        <a:xfrm>
          <a:off x="0" y="0"/>
          <a:ext cx="0" cy="0"/>
          <a:chOff x="0" y="0"/>
          <a:chExt cx="0" cy="0"/>
        </a:xfrm>
      </p:grpSpPr>
      <p:sp>
        <p:nvSpPr>
          <p:cNvPr id="537" name="Shape 537"/>
          <p:cNvSpPr txBox="1">
            <a:spLocks noGrp="1"/>
          </p:cNvSpPr>
          <p:nvPr>
            <p:ph type="body" idx="1"/>
          </p:nvPr>
        </p:nvSpPr>
        <p:spPr>
          <a:xfrm>
            <a:off x="251488" y="111441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dirty="0">
                <a:solidFill>
                  <a:srgbClr val="980000"/>
                </a:solidFill>
              </a:rPr>
              <a:t>Strategic planning for future need</a:t>
            </a:r>
            <a:endParaRPr dirty="0">
              <a:solidFill>
                <a:srgbClr val="980000"/>
              </a:solidFill>
            </a:endParaRPr>
          </a:p>
          <a:p>
            <a:pPr marL="0" lvl="0" indent="0" algn="ctr" rtl="0">
              <a:spcBef>
                <a:spcPts val="640"/>
              </a:spcBef>
              <a:spcAft>
                <a:spcPts val="0"/>
              </a:spcAft>
              <a:buClr>
                <a:schemeClr val="dk1"/>
              </a:buClr>
              <a:buSzPts val="1100"/>
              <a:buFont typeface="Arial"/>
              <a:buNone/>
            </a:pPr>
            <a:r>
              <a:rPr lang="en-GB" sz="2400" i="1" dirty="0"/>
              <a:t>‘What else do we need to change? I think the commissioning strategy, I might actually have a think about getting our commissioner involved now! Yeah, let's change that, shall we?’</a:t>
            </a:r>
            <a:endParaRPr sz="2400" i="1" dirty="0"/>
          </a:p>
          <a:p>
            <a:pPr marL="0" lvl="0" indent="0" algn="ctr">
              <a:spcBef>
                <a:spcPts val="640"/>
              </a:spcBef>
              <a:spcAft>
                <a:spcPts val="0"/>
              </a:spcAft>
              <a:buClr>
                <a:schemeClr val="dk1"/>
              </a:buClr>
              <a:buSzPts val="1100"/>
              <a:buFont typeface="Arial"/>
              <a:buNone/>
            </a:pPr>
            <a:endParaRPr sz="2400" i="1" dirty="0"/>
          </a:p>
          <a:p>
            <a:pPr marL="0" lvl="0" indent="0" algn="ctr">
              <a:spcBef>
                <a:spcPts val="640"/>
              </a:spcBef>
              <a:spcAft>
                <a:spcPts val="0"/>
              </a:spcAft>
              <a:buClr>
                <a:schemeClr val="dk1"/>
              </a:buClr>
              <a:buSzPts val="1100"/>
              <a:buFont typeface="Arial"/>
              <a:buNone/>
            </a:pPr>
            <a:r>
              <a:rPr lang="en-GB" sz="2400" i="1" dirty="0"/>
              <a:t>‘If we don't know what the needs are, and the potential need is...If we get some facts and figures, we can plan more accordingly, to be able to meet that.... I don't think we probably collate the unmet need, things that we're not able to provide, in a formalised way, so that we can then put our case to our commissioners in order to say, 'Look, can we address this need that we're finding at the moment?' So I need – yeah, perhaps I as manager need to change that.’</a:t>
            </a:r>
            <a:endParaRPr sz="2400" i="1" dirty="0"/>
          </a:p>
          <a:p>
            <a:pPr marL="0" lvl="0" indent="0" algn="l" rtl="0">
              <a:spcBef>
                <a:spcPts val="0"/>
              </a:spcBef>
              <a:spcAft>
                <a:spcPts val="0"/>
              </a:spcAft>
              <a:buClr>
                <a:schemeClr val="dk1"/>
              </a:buClr>
              <a:buSzPts val="1100"/>
              <a:buFont typeface="Arial"/>
              <a:buNone/>
            </a:pPr>
            <a:r>
              <a:rPr lang="en-GB" sz="2400" dirty="0">
                <a:latin typeface="Arial"/>
                <a:ea typeface="Arial"/>
                <a:cs typeface="Arial"/>
                <a:sym typeface="Arial"/>
              </a:rPr>
              <a:t> </a:t>
            </a:r>
            <a:endParaRPr sz="24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24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GB" sz="2400" dirty="0">
                <a:latin typeface="Arial"/>
                <a:ea typeface="Arial"/>
                <a:cs typeface="Arial"/>
                <a:sym typeface="Arial"/>
              </a:rPr>
              <a:t>  </a:t>
            </a:r>
            <a:endParaRPr sz="2400" dirty="0">
              <a:latin typeface="Arial"/>
              <a:ea typeface="Arial"/>
              <a:cs typeface="Arial"/>
              <a:sym typeface="Arial"/>
            </a:endParaRPr>
          </a:p>
          <a:p>
            <a:pPr marL="0" lvl="0" indent="0" algn="ctr" rtl="0">
              <a:spcBef>
                <a:spcPts val="0"/>
              </a:spcBef>
              <a:spcAft>
                <a:spcPts val="0"/>
              </a:spcAft>
              <a:buClr>
                <a:schemeClr val="dk1"/>
              </a:buClr>
              <a:buSzPts val="1100"/>
              <a:buFont typeface="Arial"/>
              <a:buNone/>
            </a:pPr>
            <a:endParaRPr sz="2400" dirty="0"/>
          </a:p>
          <a:p>
            <a:pPr marL="0" lvl="0" indent="0" rtl="0">
              <a:lnSpc>
                <a:spcPct val="115000"/>
              </a:lnSpc>
              <a:spcBef>
                <a:spcPts val="0"/>
              </a:spcBef>
              <a:spcAft>
                <a:spcPts val="0"/>
              </a:spcAft>
              <a:buClr>
                <a:schemeClr val="dk1"/>
              </a:buClr>
              <a:buSzPts val="1100"/>
              <a:buFont typeface="Arial"/>
              <a:buNone/>
            </a:pPr>
            <a:endParaRPr sz="2400" dirty="0"/>
          </a:p>
        </p:txBody>
      </p:sp>
      <p:sp>
        <p:nvSpPr>
          <p:cNvPr id="538" name="Shape 538"/>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57</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543"/>
        <p:cNvGrpSpPr/>
        <p:nvPr/>
      </p:nvGrpSpPr>
      <p:grpSpPr>
        <a:xfrm>
          <a:off x="0" y="0"/>
          <a:ext cx="0" cy="0"/>
          <a:chOff x="0" y="0"/>
          <a:chExt cx="0" cy="0"/>
        </a:xfrm>
      </p:grpSpPr>
      <p:sp>
        <p:nvSpPr>
          <p:cNvPr id="544" name="Shape 544"/>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GB" sz="2400" dirty="0"/>
              <a:t>Major investment made in PAMS expertise in one area, in terms of training, finance and systems. Yet no statistics about anticipated numbers of parents with learning disabilities.</a:t>
            </a:r>
            <a:endParaRPr sz="2400" dirty="0"/>
          </a:p>
          <a:p>
            <a:pPr marL="0" lvl="0" indent="0" rtl="0">
              <a:spcBef>
                <a:spcPts val="0"/>
              </a:spcBef>
              <a:spcAft>
                <a:spcPts val="0"/>
              </a:spcAft>
              <a:buClr>
                <a:schemeClr val="dk1"/>
              </a:buClr>
              <a:buSzPts val="1100"/>
              <a:buFont typeface="Arial"/>
              <a:buNone/>
            </a:pPr>
            <a:endParaRPr sz="2400" dirty="0"/>
          </a:p>
          <a:p>
            <a:pPr marL="0" lvl="0" indent="0" algn="ctr" rtl="0">
              <a:spcBef>
                <a:spcPts val="0"/>
              </a:spcBef>
              <a:spcAft>
                <a:spcPts val="0"/>
              </a:spcAft>
              <a:buClr>
                <a:schemeClr val="dk1"/>
              </a:buClr>
              <a:buSzPts val="1100"/>
              <a:buFont typeface="Arial"/>
              <a:buNone/>
            </a:pPr>
            <a:r>
              <a:rPr lang="en-GB" sz="2400" i="1" dirty="0"/>
              <a:t>‘We have xxx children currently on child protection plans; it's interesting that I can say lots of data, but I don't know how many of those children’s parents have got a learning difficulty.’</a:t>
            </a:r>
            <a:endParaRPr sz="2400" i="1" dirty="0"/>
          </a:p>
          <a:p>
            <a:pPr marL="0" lvl="0" indent="0" algn="ctr" rtl="0">
              <a:spcBef>
                <a:spcPts val="0"/>
              </a:spcBef>
              <a:spcAft>
                <a:spcPts val="0"/>
              </a:spcAft>
              <a:buClr>
                <a:schemeClr val="dk1"/>
              </a:buClr>
              <a:buSzPts val="1100"/>
              <a:buFont typeface="Arial"/>
              <a:buNone/>
            </a:pPr>
            <a:endParaRPr sz="2400" i="1" dirty="0"/>
          </a:p>
          <a:p>
            <a:pPr marL="0" lvl="0" indent="0" algn="ctr" rtl="0">
              <a:spcBef>
                <a:spcPts val="0"/>
              </a:spcBef>
              <a:spcAft>
                <a:spcPts val="0"/>
              </a:spcAft>
              <a:buClr>
                <a:schemeClr val="dk1"/>
              </a:buClr>
              <a:buSzPts val="1100"/>
              <a:buFont typeface="Arial"/>
              <a:buNone/>
            </a:pPr>
            <a:r>
              <a:rPr lang="en-GB" sz="2400" i="1" dirty="0"/>
              <a:t>‘The learning disability team aren't liaising with us about what they must know could well be coming through, I guess.’</a:t>
            </a:r>
            <a:endParaRPr sz="2400" i="1" dirty="0"/>
          </a:p>
          <a:p>
            <a:pPr marL="0" lvl="0" indent="0" algn="ctr" rtl="0">
              <a:spcBef>
                <a:spcPts val="0"/>
              </a:spcBef>
              <a:spcAft>
                <a:spcPts val="0"/>
              </a:spcAft>
              <a:buClr>
                <a:schemeClr val="dk1"/>
              </a:buClr>
              <a:buSzPts val="1100"/>
              <a:buFont typeface="Arial"/>
              <a:buNone/>
            </a:pPr>
            <a:endParaRPr sz="2400" i="1" dirty="0"/>
          </a:p>
          <a:p>
            <a:pPr marL="0" lvl="0" indent="0" algn="ctr" rtl="0">
              <a:spcBef>
                <a:spcPts val="0"/>
              </a:spcBef>
              <a:spcAft>
                <a:spcPts val="0"/>
              </a:spcAft>
              <a:buClr>
                <a:schemeClr val="dk1"/>
              </a:buClr>
              <a:buSzPts val="1100"/>
              <a:buFont typeface="Arial"/>
              <a:buNone/>
            </a:pPr>
            <a:r>
              <a:rPr lang="en-GB" sz="2400" i="1" dirty="0"/>
              <a:t>‘We rely on  the service provider to identify need and to notify us as commissioners as and when they see that need shifting significantly.’</a:t>
            </a:r>
            <a:endParaRPr sz="2400" i="1" dirty="0"/>
          </a:p>
          <a:p>
            <a:pPr marL="0" lvl="0" indent="0" rtl="0">
              <a:lnSpc>
                <a:spcPct val="115000"/>
              </a:lnSpc>
              <a:spcBef>
                <a:spcPts val="0"/>
              </a:spcBef>
              <a:spcAft>
                <a:spcPts val="0"/>
              </a:spcAft>
              <a:buClr>
                <a:schemeClr val="dk1"/>
              </a:buClr>
              <a:buSzPts val="1100"/>
              <a:buFont typeface="Arial"/>
              <a:buNone/>
            </a:pPr>
            <a:endParaRPr sz="2400" dirty="0"/>
          </a:p>
        </p:txBody>
      </p:sp>
      <p:sp>
        <p:nvSpPr>
          <p:cNvPr id="545" name="Shape 545"/>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58</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550"/>
        <p:cNvGrpSpPr/>
        <p:nvPr/>
      </p:nvGrpSpPr>
      <p:grpSpPr>
        <a:xfrm>
          <a:off x="0" y="0"/>
          <a:ext cx="0" cy="0"/>
          <a:chOff x="0" y="0"/>
          <a:chExt cx="0" cy="0"/>
        </a:xfrm>
      </p:grpSpPr>
      <p:sp>
        <p:nvSpPr>
          <p:cNvPr id="551" name="Shape 551"/>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rtl="0">
              <a:spcBef>
                <a:spcPts val="640"/>
              </a:spcBef>
              <a:spcAft>
                <a:spcPts val="0"/>
              </a:spcAft>
              <a:buNone/>
            </a:pPr>
            <a:r>
              <a:rPr lang="en-GB" dirty="0">
                <a:solidFill>
                  <a:srgbClr val="980000"/>
                </a:solidFill>
              </a:rPr>
              <a:t>Budgets</a:t>
            </a:r>
            <a:endParaRPr dirty="0">
              <a:solidFill>
                <a:srgbClr val="980000"/>
              </a:solidFill>
            </a:endParaRPr>
          </a:p>
          <a:p>
            <a:pPr marL="0" lvl="0" indent="0" algn="ctr" rtl="0">
              <a:spcBef>
                <a:spcPts val="0"/>
              </a:spcBef>
              <a:spcAft>
                <a:spcPts val="0"/>
              </a:spcAft>
              <a:buClr>
                <a:schemeClr val="dk1"/>
              </a:buClr>
              <a:buSzPts val="1100"/>
              <a:buFont typeface="Arial"/>
              <a:buNone/>
            </a:pPr>
            <a:endParaRPr sz="2400" dirty="0"/>
          </a:p>
          <a:p>
            <a:pPr marL="0" lvl="0" indent="0" rtl="0">
              <a:lnSpc>
                <a:spcPct val="115000"/>
              </a:lnSpc>
              <a:spcBef>
                <a:spcPts val="0"/>
              </a:spcBef>
              <a:spcAft>
                <a:spcPts val="0"/>
              </a:spcAft>
              <a:buClr>
                <a:schemeClr val="dk1"/>
              </a:buClr>
              <a:buSzPts val="1100"/>
              <a:buFont typeface="Arial"/>
              <a:buNone/>
            </a:pPr>
            <a:endParaRPr sz="2400" dirty="0"/>
          </a:p>
          <a:p>
            <a:pPr marL="0" lvl="0" indent="0" algn="ctr" rtl="0">
              <a:lnSpc>
                <a:spcPct val="115000"/>
              </a:lnSpc>
              <a:spcBef>
                <a:spcPts val="0"/>
              </a:spcBef>
              <a:spcAft>
                <a:spcPts val="0"/>
              </a:spcAft>
              <a:buClr>
                <a:schemeClr val="dk1"/>
              </a:buClr>
              <a:buSzPts val="1100"/>
              <a:buFont typeface="Arial"/>
              <a:buNone/>
            </a:pPr>
            <a:r>
              <a:rPr lang="en-GB" sz="2400" i="1" dirty="0"/>
              <a:t>‘Can’t really say how much we spend on supporting parents with learning disabilities because it’s a sort of needs-led thing.’</a:t>
            </a:r>
            <a:endParaRPr sz="2400" i="1" dirty="0"/>
          </a:p>
          <a:p>
            <a:pPr marL="0" lvl="0" indent="0" algn="ctr" rtl="0">
              <a:lnSpc>
                <a:spcPct val="115000"/>
              </a:lnSpc>
              <a:spcBef>
                <a:spcPts val="0"/>
              </a:spcBef>
              <a:spcAft>
                <a:spcPts val="0"/>
              </a:spcAft>
              <a:buClr>
                <a:schemeClr val="dk1"/>
              </a:buClr>
              <a:buSzPts val="1100"/>
              <a:buFont typeface="Arial"/>
              <a:buNone/>
            </a:pPr>
            <a:endParaRPr sz="2400" i="1" dirty="0"/>
          </a:p>
          <a:p>
            <a:pPr marL="0" lvl="0" indent="0" algn="ctr" rtl="0">
              <a:lnSpc>
                <a:spcPct val="115000"/>
              </a:lnSpc>
              <a:spcBef>
                <a:spcPts val="0"/>
              </a:spcBef>
              <a:spcAft>
                <a:spcPts val="0"/>
              </a:spcAft>
              <a:buClr>
                <a:schemeClr val="dk1"/>
              </a:buClr>
              <a:buSzPts val="1100"/>
              <a:buFont typeface="Arial"/>
              <a:buNone/>
            </a:pPr>
            <a:r>
              <a:rPr lang="en-GB" sz="2400" i="1" dirty="0"/>
              <a:t>‘and that's all out of my budget. It makes savings in other people's budgets.’</a:t>
            </a:r>
            <a:endParaRPr sz="2400" i="1" dirty="0"/>
          </a:p>
          <a:p>
            <a:pPr marL="0" lvl="0" indent="0" rtl="0">
              <a:lnSpc>
                <a:spcPct val="115000"/>
              </a:lnSpc>
              <a:spcBef>
                <a:spcPts val="0"/>
              </a:spcBef>
              <a:spcAft>
                <a:spcPts val="0"/>
              </a:spcAft>
              <a:buClr>
                <a:schemeClr val="dk1"/>
              </a:buClr>
              <a:buSzPts val="1100"/>
              <a:buFont typeface="Arial"/>
              <a:buNone/>
            </a:pPr>
            <a:endParaRPr sz="2400" i="1" dirty="0"/>
          </a:p>
          <a:p>
            <a:pPr marL="0" lvl="0" indent="0" rtl="0">
              <a:lnSpc>
                <a:spcPct val="115000"/>
              </a:lnSpc>
              <a:spcBef>
                <a:spcPts val="0"/>
              </a:spcBef>
              <a:spcAft>
                <a:spcPts val="0"/>
              </a:spcAft>
              <a:buClr>
                <a:schemeClr val="dk1"/>
              </a:buClr>
              <a:buSzPts val="1100"/>
              <a:buFont typeface="Arial"/>
              <a:buNone/>
            </a:pPr>
            <a:endParaRPr sz="2400" dirty="0"/>
          </a:p>
          <a:p>
            <a:pPr marL="0" lvl="0" indent="0" rtl="0">
              <a:lnSpc>
                <a:spcPct val="115000"/>
              </a:lnSpc>
              <a:spcBef>
                <a:spcPts val="0"/>
              </a:spcBef>
              <a:spcAft>
                <a:spcPts val="0"/>
              </a:spcAft>
              <a:buClr>
                <a:schemeClr val="dk1"/>
              </a:buClr>
              <a:buSzPts val="1100"/>
              <a:buFont typeface="Arial"/>
              <a:buNone/>
            </a:pPr>
            <a:endParaRPr sz="2400" dirty="0"/>
          </a:p>
        </p:txBody>
      </p:sp>
      <p:sp>
        <p:nvSpPr>
          <p:cNvPr id="552" name="Shape 552"/>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59</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CBDAA-A586-4EA3-A9F0-F9529658CCDD}"/>
              </a:ext>
            </a:extLst>
          </p:cNvPr>
          <p:cNvSpPr>
            <a:spLocks noGrp="1"/>
          </p:cNvSpPr>
          <p:nvPr>
            <p:ph type="title"/>
          </p:nvPr>
        </p:nvSpPr>
        <p:spPr>
          <a:xfrm>
            <a:off x="251520" y="1196752"/>
            <a:ext cx="8614668" cy="603913"/>
          </a:xfrm>
        </p:spPr>
        <p:txBody>
          <a:bodyPr/>
          <a:lstStyle/>
          <a:p>
            <a:r>
              <a:rPr lang="en-GB" dirty="0"/>
              <a:t>Outcomes for children</a:t>
            </a:r>
          </a:p>
        </p:txBody>
      </p:sp>
      <p:sp>
        <p:nvSpPr>
          <p:cNvPr id="3" name="Text Placeholder 2">
            <a:extLst>
              <a:ext uri="{FF2B5EF4-FFF2-40B4-BE49-F238E27FC236}">
                <a16:creationId xmlns:a16="http://schemas.microsoft.com/office/drawing/2014/main" id="{62BFEE50-71AC-4D53-9027-359776BF6935}"/>
              </a:ext>
            </a:extLst>
          </p:cNvPr>
          <p:cNvSpPr>
            <a:spLocks noGrp="1"/>
          </p:cNvSpPr>
          <p:nvPr>
            <p:ph type="body" idx="1"/>
          </p:nvPr>
        </p:nvSpPr>
        <p:spPr>
          <a:xfrm>
            <a:off x="251520" y="1955973"/>
            <a:ext cx="8614668" cy="4290840"/>
          </a:xfrm>
        </p:spPr>
        <p:txBody>
          <a:bodyPr/>
          <a:lstStyle/>
          <a:p>
            <a:r>
              <a:rPr lang="en-GB" sz="2400" i="1" dirty="0"/>
              <a:t>A Different Childhood: Voices of 5 Adult Children of Parents with Intellectual Disabilities (PDF Download Available)</a:t>
            </a:r>
            <a:r>
              <a:rPr lang="en-GB" sz="2400" dirty="0"/>
              <a:t>. Available from: </a:t>
            </a:r>
            <a:r>
              <a:rPr lang="en-GB" sz="2400" dirty="0">
                <a:hlinkClick r:id="rId2"/>
              </a:rPr>
              <a:t>https://www.researchgate.net/publication/315834634_A_Different_Childhood_Voices_of_5_Adult_Children_of_Parents_with_Intellectual_Disabilities</a:t>
            </a:r>
            <a:endParaRPr lang="en-GB" sz="2400" dirty="0"/>
          </a:p>
          <a:p>
            <a:endParaRPr lang="en-GB" sz="2400" dirty="0"/>
          </a:p>
          <a:p>
            <a:r>
              <a:rPr lang="en-GB" sz="2400" dirty="0">
                <a:hlinkClick r:id="rId3"/>
              </a:rPr>
              <a:t>www.supportingfamiliesid.com</a:t>
            </a:r>
            <a:endParaRPr lang="en-GB" sz="2400" dirty="0"/>
          </a:p>
          <a:p>
            <a:endParaRPr lang="en-GB" sz="2400" dirty="0"/>
          </a:p>
          <a:p>
            <a:r>
              <a:rPr lang="en-GB" sz="2400" dirty="0"/>
              <a:t>Researcher – PhD – child of parents with ‘intellectual disabilities’</a:t>
            </a:r>
          </a:p>
        </p:txBody>
      </p:sp>
      <p:sp>
        <p:nvSpPr>
          <p:cNvPr id="4" name="Footer Placeholder 3">
            <a:extLst>
              <a:ext uri="{FF2B5EF4-FFF2-40B4-BE49-F238E27FC236}">
                <a16:creationId xmlns:a16="http://schemas.microsoft.com/office/drawing/2014/main" id="{39246786-1795-4762-8AC0-77B08C55F005}"/>
              </a:ext>
            </a:extLst>
          </p:cNvPr>
          <p:cNvSpPr>
            <a:spLocks noGrp="1"/>
          </p:cNvSpPr>
          <p:nvPr>
            <p:ph type="ftr" idx="11"/>
          </p:nvPr>
        </p:nvSpPr>
        <p:spPr/>
        <p:txBody>
          <a:bodyPr/>
          <a:lstStyle/>
          <a:p>
            <a:endParaRPr lang="en-GB"/>
          </a:p>
        </p:txBody>
      </p:sp>
      <p:sp>
        <p:nvSpPr>
          <p:cNvPr id="5" name="Slide Number Placeholder 4">
            <a:extLst>
              <a:ext uri="{FF2B5EF4-FFF2-40B4-BE49-F238E27FC236}">
                <a16:creationId xmlns:a16="http://schemas.microsoft.com/office/drawing/2014/main" id="{AB3051B0-B663-4F60-BBE0-16EBBFF0728A}"/>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GB" smtClean="0"/>
              <a:t>6</a:t>
            </a:fld>
            <a:endParaRPr lang="en-GB"/>
          </a:p>
        </p:txBody>
      </p:sp>
      <p:sp>
        <p:nvSpPr>
          <p:cNvPr id="6" name="Date Placeholder 5">
            <a:extLst>
              <a:ext uri="{FF2B5EF4-FFF2-40B4-BE49-F238E27FC236}">
                <a16:creationId xmlns:a16="http://schemas.microsoft.com/office/drawing/2014/main" id="{19E41EF2-6A9D-4F9D-91BC-3B25067A9738}"/>
              </a:ext>
            </a:extLst>
          </p:cNvPr>
          <p:cNvSpPr>
            <a:spLocks noGrp="1"/>
          </p:cNvSpPr>
          <p:nvPr>
            <p:ph type="dt" idx="10"/>
          </p:nvPr>
        </p:nvSpPr>
        <p:spPr/>
        <p:txBody>
          <a:bodyPr/>
          <a:lstStyle/>
          <a:p>
            <a:r>
              <a:rPr lang="en-US"/>
              <a:t>MAY 2018</a:t>
            </a:r>
          </a:p>
        </p:txBody>
      </p:sp>
    </p:spTree>
    <p:extLst>
      <p:ext uri="{BB962C8B-B14F-4D97-AF65-F5344CB8AC3E}">
        <p14:creationId xmlns:p14="http://schemas.microsoft.com/office/powerpoint/2010/main" val="4107048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557"/>
        <p:cNvGrpSpPr/>
        <p:nvPr/>
      </p:nvGrpSpPr>
      <p:grpSpPr>
        <a:xfrm>
          <a:off x="0" y="0"/>
          <a:ext cx="0" cy="0"/>
          <a:chOff x="0" y="0"/>
          <a:chExt cx="0" cy="0"/>
        </a:xfrm>
      </p:grpSpPr>
      <p:sp>
        <p:nvSpPr>
          <p:cNvPr id="558" name="Shape 558"/>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a:solidFill>
                  <a:srgbClr val="980000"/>
                </a:solidFill>
              </a:rPr>
              <a:t>Financing advocacy where there are concerns for the children</a:t>
            </a:r>
            <a:endParaRPr sz="2400">
              <a:solidFill>
                <a:srgbClr val="980000"/>
              </a:solidFill>
            </a:endParaRPr>
          </a:p>
          <a:p>
            <a:pPr marL="0" lvl="0" indent="0" algn="ctr" rtl="0">
              <a:spcBef>
                <a:spcPts val="0"/>
              </a:spcBef>
              <a:spcAft>
                <a:spcPts val="0"/>
              </a:spcAft>
              <a:buClr>
                <a:srgbClr val="000000"/>
              </a:buClr>
              <a:buSzPts val="1100"/>
              <a:buFont typeface="Arial"/>
              <a:buNone/>
            </a:pPr>
            <a:r>
              <a:rPr lang="en-GB" sz="2400" i="1">
                <a:solidFill>
                  <a:srgbClr val="000000"/>
                </a:solidFill>
              </a:rPr>
              <a:t>‘Care Act advocacy provision ...separate to our learning disability, advocacy, commissioned provision,. And that's where sometimes parents with LD receive that support….where it's around parenting it is a very, very resource-intensive piece of work, that has a longer duration than a lot of their other casework….we've talked about that, but haven't made any decisions about putting parameters around that. We leave that to the provider to manage their resources, and prioritise their resources ... [sometimes we end up using our] section 17 money, if we're feeling that actually that is an absolute necessity.’</a:t>
            </a:r>
            <a:endParaRPr sz="2400" i="1">
              <a:solidFill>
                <a:srgbClr val="000000"/>
              </a:solidFill>
            </a:endParaRPr>
          </a:p>
          <a:p>
            <a:pPr marL="0" lvl="0" indent="0" algn="ctr" rtl="0">
              <a:spcBef>
                <a:spcPts val="0"/>
              </a:spcBef>
              <a:spcAft>
                <a:spcPts val="0"/>
              </a:spcAft>
              <a:buClr>
                <a:srgbClr val="000000"/>
              </a:buClr>
              <a:buSzPts val="1100"/>
              <a:buFont typeface="Arial"/>
              <a:buNone/>
            </a:pPr>
            <a:r>
              <a:rPr lang="en-GB" sz="1100">
                <a:solidFill>
                  <a:srgbClr val="000000"/>
                </a:solidFill>
                <a:latin typeface="Arial"/>
                <a:ea typeface="Arial"/>
                <a:cs typeface="Arial"/>
                <a:sym typeface="Arial"/>
              </a:rPr>
              <a:t> </a:t>
            </a:r>
            <a:endParaRPr sz="1100">
              <a:solidFill>
                <a:srgbClr val="000000"/>
              </a:solidFill>
              <a:latin typeface="Arial"/>
              <a:ea typeface="Arial"/>
              <a:cs typeface="Arial"/>
              <a:sym typeface="Arial"/>
            </a:endParaRPr>
          </a:p>
          <a:p>
            <a:pPr marL="0" lvl="0" indent="0" rtl="0">
              <a:lnSpc>
                <a:spcPct val="115000"/>
              </a:lnSpc>
              <a:spcBef>
                <a:spcPts val="0"/>
              </a:spcBef>
              <a:spcAft>
                <a:spcPts val="0"/>
              </a:spcAft>
              <a:buClr>
                <a:schemeClr val="dk1"/>
              </a:buClr>
              <a:buSzPts val="1100"/>
              <a:buFont typeface="Arial"/>
              <a:buNone/>
            </a:pPr>
            <a:endParaRPr sz="2400"/>
          </a:p>
          <a:p>
            <a:pPr marL="0" lvl="0" indent="0" rtl="0">
              <a:lnSpc>
                <a:spcPct val="115000"/>
              </a:lnSpc>
              <a:spcBef>
                <a:spcPts val="0"/>
              </a:spcBef>
              <a:spcAft>
                <a:spcPts val="0"/>
              </a:spcAft>
              <a:buClr>
                <a:schemeClr val="dk1"/>
              </a:buClr>
              <a:buSzPts val="1100"/>
              <a:buFont typeface="Arial"/>
              <a:buNone/>
            </a:pPr>
            <a:endParaRPr sz="2400"/>
          </a:p>
          <a:p>
            <a:pPr marL="0" lvl="0" indent="0" rtl="0">
              <a:lnSpc>
                <a:spcPct val="115000"/>
              </a:lnSpc>
              <a:spcBef>
                <a:spcPts val="0"/>
              </a:spcBef>
              <a:spcAft>
                <a:spcPts val="0"/>
              </a:spcAft>
              <a:buClr>
                <a:schemeClr val="dk1"/>
              </a:buClr>
              <a:buSzPts val="1100"/>
              <a:buFont typeface="Arial"/>
              <a:buNone/>
            </a:pPr>
            <a:endParaRPr sz="2400"/>
          </a:p>
        </p:txBody>
      </p:sp>
      <p:sp>
        <p:nvSpPr>
          <p:cNvPr id="559" name="Shape 559"/>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60</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sp>
        <p:nvSpPr>
          <p:cNvPr id="565" name="Shape 565"/>
          <p:cNvSpPr txBox="1">
            <a:spLocks noGrp="1"/>
          </p:cNvSpPr>
          <p:nvPr>
            <p:ph type="body" idx="1"/>
          </p:nvPr>
        </p:nvSpPr>
        <p:spPr>
          <a:xfrm>
            <a:off x="251520" y="1196752"/>
            <a:ext cx="8640900" cy="4929300"/>
          </a:xfrm>
          <a:prstGeom prst="rect">
            <a:avLst/>
          </a:prstGeom>
        </p:spPr>
        <p:txBody>
          <a:bodyPr spcFirstLastPara="1" wrap="square" lIns="91425" tIns="91425" rIns="91425" bIns="91425" anchor="ctr" anchorCtr="0">
            <a:noAutofit/>
          </a:bodyPr>
          <a:lstStyle/>
          <a:p>
            <a:pPr marL="0" lvl="0" indent="0" rtl="0">
              <a:spcBef>
                <a:spcPts val="640"/>
              </a:spcBef>
              <a:spcAft>
                <a:spcPts val="0"/>
              </a:spcAft>
              <a:buNone/>
            </a:pPr>
            <a:r>
              <a:rPr lang="en-GB">
                <a:solidFill>
                  <a:srgbClr val="980000"/>
                </a:solidFill>
              </a:rPr>
              <a:t>Pooled budgets - children’s / adults’ / health</a:t>
            </a:r>
            <a:endParaRPr sz="2400">
              <a:solidFill>
                <a:srgbClr val="980000"/>
              </a:solidFill>
            </a:endParaRPr>
          </a:p>
          <a:p>
            <a:pPr marL="0" lvl="0" indent="0" algn="ctr" rtl="0">
              <a:spcBef>
                <a:spcPts val="0"/>
              </a:spcBef>
              <a:spcAft>
                <a:spcPts val="0"/>
              </a:spcAft>
              <a:buClr>
                <a:schemeClr val="dk1"/>
              </a:buClr>
              <a:buSzPts val="1100"/>
              <a:buFont typeface="Arial"/>
              <a:buNone/>
            </a:pPr>
            <a:endParaRPr sz="2400"/>
          </a:p>
          <a:p>
            <a:pPr marL="0" lvl="0" indent="0" algn="ctr" rtl="0">
              <a:lnSpc>
                <a:spcPct val="115000"/>
              </a:lnSpc>
              <a:spcBef>
                <a:spcPts val="0"/>
              </a:spcBef>
              <a:spcAft>
                <a:spcPts val="0"/>
              </a:spcAft>
              <a:buClr>
                <a:schemeClr val="dk1"/>
              </a:buClr>
              <a:buSzPts val="1100"/>
              <a:buFont typeface="Arial"/>
              <a:buNone/>
            </a:pPr>
            <a:r>
              <a:rPr lang="en-GB" sz="2400" i="1"/>
              <a:t>‘We commision jointly from the pooled LD budget … whilst there will be some health outcomes, quite often the outcomes are around parenting function and independent living. [Midwives, Health visitors, maternity services, antenatal care?] at the moment we don’t really have a joined up approach to commissioning in that context…. That’s something to develop I think.’ </a:t>
            </a:r>
            <a:endParaRPr sz="2400" i="1"/>
          </a:p>
          <a:p>
            <a:pPr marL="0" lvl="0" indent="0" rtl="0">
              <a:lnSpc>
                <a:spcPct val="115000"/>
              </a:lnSpc>
              <a:spcBef>
                <a:spcPts val="0"/>
              </a:spcBef>
              <a:spcAft>
                <a:spcPts val="0"/>
              </a:spcAft>
              <a:buClr>
                <a:schemeClr val="dk1"/>
              </a:buClr>
              <a:buSzPts val="1100"/>
              <a:buFont typeface="Arial"/>
              <a:buNone/>
            </a:pPr>
            <a:endParaRPr sz="2400" i="1"/>
          </a:p>
          <a:p>
            <a:pPr marL="0" lvl="0" indent="0" rtl="0">
              <a:lnSpc>
                <a:spcPct val="115000"/>
              </a:lnSpc>
              <a:spcBef>
                <a:spcPts val="0"/>
              </a:spcBef>
              <a:spcAft>
                <a:spcPts val="0"/>
              </a:spcAft>
              <a:buClr>
                <a:schemeClr val="dk1"/>
              </a:buClr>
              <a:buSzPts val="1100"/>
              <a:buFont typeface="Arial"/>
              <a:buNone/>
            </a:pPr>
            <a:r>
              <a:rPr lang="en-GB" sz="2400"/>
              <a:t>S.75 arrangement for pooled budgets LD services between LA/NHS</a:t>
            </a:r>
            <a:endParaRPr sz="2400"/>
          </a:p>
          <a:p>
            <a:pPr marL="0" lvl="0" indent="0" rtl="0">
              <a:lnSpc>
                <a:spcPct val="115000"/>
              </a:lnSpc>
              <a:spcBef>
                <a:spcPts val="0"/>
              </a:spcBef>
              <a:spcAft>
                <a:spcPts val="0"/>
              </a:spcAft>
              <a:buClr>
                <a:schemeClr val="dk1"/>
              </a:buClr>
              <a:buSzPts val="1100"/>
              <a:buFont typeface="Arial"/>
              <a:buNone/>
            </a:pPr>
            <a:r>
              <a:rPr lang="en-GB" sz="2400"/>
              <a:t>plus contribution from Children’s Services to help focus on </a:t>
            </a:r>
            <a:r>
              <a:rPr lang="en-GB" sz="2400" u="sng"/>
              <a:t>family</a:t>
            </a:r>
            <a:endParaRPr sz="2400" u="sng"/>
          </a:p>
        </p:txBody>
      </p:sp>
      <p:sp>
        <p:nvSpPr>
          <p:cNvPr id="566" name="Shape 566"/>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61</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571"/>
        <p:cNvGrpSpPr/>
        <p:nvPr/>
      </p:nvGrpSpPr>
      <p:grpSpPr>
        <a:xfrm>
          <a:off x="0" y="0"/>
          <a:ext cx="0" cy="0"/>
          <a:chOff x="0" y="0"/>
          <a:chExt cx="0" cy="0"/>
        </a:xfrm>
      </p:grpSpPr>
      <p:sp>
        <p:nvSpPr>
          <p:cNvPr id="572" name="Shape 572"/>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lgn="ctr" rtl="0">
              <a:spcBef>
                <a:spcPts val="640"/>
              </a:spcBef>
              <a:spcAft>
                <a:spcPts val="0"/>
              </a:spcAft>
              <a:buNone/>
            </a:pPr>
            <a:r>
              <a:rPr lang="en-GB" sz="2400" dirty="0"/>
              <a:t>‘S</a:t>
            </a:r>
            <a:r>
              <a:rPr lang="en-GB" sz="2400" i="1" dirty="0"/>
              <a:t>o for children, or for parents with learning disabilities, following the assessment, if there was a need for ongoing support, it would be a discussion with children's about why is that support needed. So if it's support around the parents' needs, under the Care Act, then that would clearly come from me and my purchasing budgets. If the need is around support for the child, and isn't around the parenting of the adult, then children's would pay for it. Or from time to time, I know in the past we have got into – </a:t>
            </a:r>
            <a:r>
              <a:rPr lang="en-GB" sz="2400" b="1" i="1" dirty="0"/>
              <a:t>because it's quite hard to disentangle that sometimes – </a:t>
            </a:r>
            <a:r>
              <a:rPr lang="en-GB" sz="2400" i="1" dirty="0"/>
              <a:t>we have got into some joint funding arrangements. But it's on a case-by-case. We don't have a pooled budget that automatically funds it.’</a:t>
            </a:r>
            <a:endParaRPr sz="2400" i="1" dirty="0"/>
          </a:p>
        </p:txBody>
      </p:sp>
      <p:sp>
        <p:nvSpPr>
          <p:cNvPr id="573" name="Shape 573"/>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62</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sp>
        <p:nvSpPr>
          <p:cNvPr id="579" name="Shape 579"/>
          <p:cNvSpPr txBox="1">
            <a:spLocks noGrp="1"/>
          </p:cNvSpPr>
          <p:nvPr>
            <p:ph type="body" idx="1"/>
          </p:nvPr>
        </p:nvSpPr>
        <p:spPr>
          <a:xfrm>
            <a:off x="251495" y="1063577"/>
            <a:ext cx="8640900" cy="4929300"/>
          </a:xfrm>
          <a:prstGeom prst="rect">
            <a:avLst/>
          </a:prstGeom>
        </p:spPr>
        <p:txBody>
          <a:bodyPr spcFirstLastPara="1" wrap="square" lIns="91425" tIns="91425" rIns="91425" bIns="91425" anchor="t" anchorCtr="0">
            <a:noAutofit/>
          </a:bodyPr>
          <a:lstStyle/>
          <a:p>
            <a:pPr marL="0" lvl="0" indent="0" algn="ctr">
              <a:spcBef>
                <a:spcPts val="640"/>
              </a:spcBef>
              <a:spcAft>
                <a:spcPts val="0"/>
              </a:spcAft>
              <a:buClr>
                <a:schemeClr val="dk1"/>
              </a:buClr>
              <a:buSzPts val="1100"/>
              <a:buFont typeface="Arial"/>
              <a:buNone/>
            </a:pPr>
            <a:r>
              <a:rPr lang="en-GB" sz="2400" i="1" dirty="0"/>
              <a:t>‘It's a parent budget or a child budget. You know, we all – I mean I know there's been an argument for quite a long time that the learning disability parenting team should be funded by children, because it's about parenting. That's the view of the adult services. And the view of children's services is, it is about parenting, but it's about working with the adults, therefore it's you.’</a:t>
            </a:r>
            <a:endParaRPr sz="2400" i="1" dirty="0"/>
          </a:p>
          <a:p>
            <a:pPr marL="0" lvl="0" indent="0" algn="ctr" rtl="0">
              <a:spcBef>
                <a:spcPts val="640"/>
              </a:spcBef>
              <a:spcAft>
                <a:spcPts val="0"/>
              </a:spcAft>
              <a:buNone/>
            </a:pPr>
            <a:endParaRPr sz="2400" dirty="0"/>
          </a:p>
          <a:p>
            <a:pPr marL="0" lvl="0" indent="0" algn="ctr" rtl="0">
              <a:lnSpc>
                <a:spcPct val="100000"/>
              </a:lnSpc>
              <a:spcBef>
                <a:spcPts val="0"/>
              </a:spcBef>
              <a:spcAft>
                <a:spcPts val="0"/>
              </a:spcAft>
              <a:buClr>
                <a:schemeClr val="dk1"/>
              </a:buClr>
              <a:buSzPts val="1100"/>
              <a:buFont typeface="Arial"/>
              <a:buNone/>
            </a:pPr>
            <a:r>
              <a:rPr lang="en-GB" sz="2400" i="1" dirty="0"/>
              <a:t>‘Clearly, with budgets shrinking over the years, it's kind of – you know, children's services have tried to push onto adults, and adults have tried to push onto children's .. but I have to say ... certainly my experience, both here and in other places I've worked, is that … actually, to kind of not do that, and </a:t>
            </a:r>
            <a:r>
              <a:rPr lang="en-GB" sz="2400" b="1" i="1" dirty="0"/>
              <a:t>to try and work together, in the long-run saves money.</a:t>
            </a:r>
            <a:r>
              <a:rPr lang="en-GB" sz="2400" i="1" dirty="0"/>
              <a:t>’</a:t>
            </a:r>
            <a:endParaRPr sz="2400" i="1" dirty="0"/>
          </a:p>
          <a:p>
            <a:pPr marL="0" lvl="0" indent="0" rtl="0">
              <a:spcBef>
                <a:spcPts val="640"/>
              </a:spcBef>
              <a:spcAft>
                <a:spcPts val="0"/>
              </a:spcAft>
              <a:buNone/>
            </a:pPr>
            <a:endParaRPr sz="2400" dirty="0"/>
          </a:p>
          <a:p>
            <a:pPr marL="0" lvl="0" indent="0" rtl="0">
              <a:lnSpc>
                <a:spcPct val="115000"/>
              </a:lnSpc>
              <a:spcBef>
                <a:spcPts val="0"/>
              </a:spcBef>
              <a:spcAft>
                <a:spcPts val="0"/>
              </a:spcAft>
              <a:buClr>
                <a:schemeClr val="dk1"/>
              </a:buClr>
              <a:buSzPts val="1100"/>
              <a:buFont typeface="Arial"/>
              <a:buNone/>
            </a:pPr>
            <a:endParaRPr sz="3000" i="1" dirty="0"/>
          </a:p>
        </p:txBody>
      </p:sp>
      <p:sp>
        <p:nvSpPr>
          <p:cNvPr id="580" name="Shape 580"/>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63</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3419E9D-30F7-4005-B7C1-D501B28B21E2}"/>
              </a:ext>
            </a:extLst>
          </p:cNvPr>
          <p:cNvSpPr>
            <a:spLocks noGrp="1"/>
          </p:cNvSpPr>
          <p:nvPr>
            <p:ph type="body" idx="1"/>
          </p:nvPr>
        </p:nvSpPr>
        <p:spPr>
          <a:xfrm>
            <a:off x="251520" y="1688123"/>
            <a:ext cx="8640960" cy="4438041"/>
          </a:xfrm>
        </p:spPr>
        <p:txBody>
          <a:bodyPr/>
          <a:lstStyle/>
          <a:p>
            <a:pPr marL="25400" indent="0">
              <a:buNone/>
            </a:pPr>
            <a:r>
              <a:rPr lang="en-GB" sz="2400" dirty="0"/>
              <a:t>Successful practices report:  </a:t>
            </a:r>
          </a:p>
          <a:p>
            <a:pPr marL="25400" indent="0">
              <a:buNone/>
            </a:pPr>
            <a:r>
              <a:rPr lang="en-GB" sz="2400" dirty="0">
                <a:hlinkClick r:id="rId2"/>
              </a:rPr>
              <a:t>http://www.bristol.ac.uk/media-library/sites/sps/documents/wtpn/GTC%20SUMMARY%20REPORT%2016.5.2018%20designed.pdf</a:t>
            </a:r>
            <a:endParaRPr lang="en-GB" sz="2400" dirty="0"/>
          </a:p>
          <a:p>
            <a:pPr marL="25400" indent="0">
              <a:buNone/>
            </a:pPr>
            <a:endParaRPr lang="en-GB" sz="2400" dirty="0"/>
          </a:p>
          <a:p>
            <a:pPr marL="25400" indent="0">
              <a:buNone/>
            </a:pPr>
            <a:r>
              <a:rPr lang="en-GB" sz="2400" dirty="0"/>
              <a:t>Good practice Guidance:</a:t>
            </a:r>
          </a:p>
          <a:p>
            <a:pPr marL="25400" indent="0">
              <a:buNone/>
            </a:pPr>
            <a:r>
              <a:rPr lang="en-GB" sz="2400">
                <a:hlinkClick r:id="rId3"/>
              </a:rPr>
              <a:t>http://www.bristol.ac.uk/media-library/sites/sps/documents/wtpn/2016%20WTPN%20UPDATE%20OF%20THE%20GPG%20-%20finalised%20with%20cover.pdf</a:t>
            </a:r>
            <a:endParaRPr lang="en-GB" sz="2400"/>
          </a:p>
          <a:p>
            <a:pPr marL="25400" indent="0">
              <a:buNone/>
            </a:pPr>
            <a:endParaRPr lang="en-GB" sz="2400" dirty="0"/>
          </a:p>
          <a:p>
            <a:pPr marL="25400" indent="0">
              <a:buNone/>
            </a:pPr>
            <a:endParaRPr lang="en-GB" sz="2400" dirty="0"/>
          </a:p>
        </p:txBody>
      </p:sp>
      <p:sp>
        <p:nvSpPr>
          <p:cNvPr id="4" name="Footer Placeholder 3">
            <a:extLst>
              <a:ext uri="{FF2B5EF4-FFF2-40B4-BE49-F238E27FC236}">
                <a16:creationId xmlns:a16="http://schemas.microsoft.com/office/drawing/2014/main" id="{E7095145-CC0C-4A16-AA5A-74C8CCEAD5E4}"/>
              </a:ext>
            </a:extLst>
          </p:cNvPr>
          <p:cNvSpPr>
            <a:spLocks noGrp="1"/>
          </p:cNvSpPr>
          <p:nvPr>
            <p:ph type="ftr" idx="11"/>
          </p:nvPr>
        </p:nvSpPr>
        <p:spPr/>
        <p:txBody>
          <a:bodyPr/>
          <a:lstStyle/>
          <a:p>
            <a:endParaRPr lang="en-GB"/>
          </a:p>
        </p:txBody>
      </p:sp>
      <p:sp>
        <p:nvSpPr>
          <p:cNvPr id="5" name="Slide Number Placeholder 4">
            <a:extLst>
              <a:ext uri="{FF2B5EF4-FFF2-40B4-BE49-F238E27FC236}">
                <a16:creationId xmlns:a16="http://schemas.microsoft.com/office/drawing/2014/main" id="{2B031F10-5971-4EC7-8841-495415C17595}"/>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GB" smtClean="0"/>
              <a:t>64</a:t>
            </a:fld>
            <a:endParaRPr lang="en-GB"/>
          </a:p>
        </p:txBody>
      </p:sp>
      <p:sp>
        <p:nvSpPr>
          <p:cNvPr id="6" name="Date Placeholder 5">
            <a:extLst>
              <a:ext uri="{FF2B5EF4-FFF2-40B4-BE49-F238E27FC236}">
                <a16:creationId xmlns:a16="http://schemas.microsoft.com/office/drawing/2014/main" id="{436E7402-D8D9-490D-8137-7A4322469CC6}"/>
              </a:ext>
            </a:extLst>
          </p:cNvPr>
          <p:cNvSpPr>
            <a:spLocks noGrp="1"/>
          </p:cNvSpPr>
          <p:nvPr>
            <p:ph type="dt" idx="10"/>
          </p:nvPr>
        </p:nvSpPr>
        <p:spPr/>
        <p:txBody>
          <a:bodyPr/>
          <a:lstStyle/>
          <a:p>
            <a:r>
              <a:rPr lang="en-US"/>
              <a:t>MAY 2018</a:t>
            </a:r>
          </a:p>
        </p:txBody>
      </p:sp>
      <p:sp>
        <p:nvSpPr>
          <p:cNvPr id="8" name="Title 7">
            <a:extLst>
              <a:ext uri="{FF2B5EF4-FFF2-40B4-BE49-F238E27FC236}">
                <a16:creationId xmlns:a16="http://schemas.microsoft.com/office/drawing/2014/main" id="{A5A790CD-F211-47C2-9550-484615438EBE}"/>
              </a:ext>
            </a:extLst>
          </p:cNvPr>
          <p:cNvSpPr>
            <a:spLocks noGrp="1"/>
          </p:cNvSpPr>
          <p:nvPr>
            <p:ph type="title"/>
          </p:nvPr>
        </p:nvSpPr>
        <p:spPr>
          <a:xfrm>
            <a:off x="251520" y="1196752"/>
            <a:ext cx="8470449" cy="491371"/>
          </a:xfrm>
        </p:spPr>
        <p:txBody>
          <a:bodyPr/>
          <a:lstStyle/>
          <a:p>
            <a:r>
              <a:rPr lang="en-GB" dirty="0"/>
              <a:t>Links</a:t>
            </a:r>
          </a:p>
        </p:txBody>
      </p:sp>
    </p:spTree>
    <p:extLst>
      <p:ext uri="{BB962C8B-B14F-4D97-AF65-F5344CB8AC3E}">
        <p14:creationId xmlns:p14="http://schemas.microsoft.com/office/powerpoint/2010/main" val="200564577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endParaRPr lang="en-GB" sz="2800" b="1" dirty="0"/>
          </a:p>
        </p:txBody>
      </p:sp>
      <p:sp>
        <p:nvSpPr>
          <p:cNvPr id="3" name="Content Placeholder 2"/>
          <p:cNvSpPr>
            <a:spLocks noGrp="1"/>
          </p:cNvSpPr>
          <p:nvPr>
            <p:ph idx="1"/>
          </p:nvPr>
        </p:nvSpPr>
        <p:spPr/>
        <p:txBody>
          <a:bodyPr>
            <a:normAutofit/>
          </a:bodyPr>
          <a:lstStyle/>
          <a:p>
            <a:pPr marL="0" indent="0" algn="ctr">
              <a:buNone/>
            </a:pPr>
            <a:endParaRPr lang="en-GB" sz="3600" dirty="0"/>
          </a:p>
          <a:p>
            <a:pPr marL="0" indent="0" algn="ctr">
              <a:buNone/>
            </a:pPr>
            <a:r>
              <a:rPr lang="en-GB" sz="3600" dirty="0"/>
              <a:t>Parents with learning difficulties –</a:t>
            </a:r>
          </a:p>
          <a:p>
            <a:pPr marL="0" indent="0" algn="ctr">
              <a:buNone/>
            </a:pPr>
            <a:r>
              <a:rPr lang="en-GB" sz="3600" dirty="0"/>
              <a:t>  </a:t>
            </a:r>
            <a:br>
              <a:rPr lang="en-GB" sz="3600" dirty="0"/>
            </a:br>
            <a:r>
              <a:rPr lang="en-GB" sz="3600" dirty="0"/>
              <a:t>the policy and law in 2018</a:t>
            </a:r>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6501" y="468365"/>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 typeface="Arial"/>
              <a:buNone/>
              <a:tabLst/>
              <a:defRPr/>
            </a:pPr>
            <a:r>
              <a:rPr kumimoji="0" lang="en-US" sz="900" b="0" i="0" u="none" strike="noStrike" kern="1200" cap="none" spc="0" normalizeH="0" baseline="0" noProof="0">
                <a:ln>
                  <a:noFill/>
                </a:ln>
                <a:solidFill>
                  <a:prstClr val="black">
                    <a:tint val="75000"/>
                  </a:prstClr>
                </a:solidFill>
                <a:effectLst/>
                <a:uLnTx/>
                <a:uFillTx/>
                <a:latin typeface="Calibri"/>
                <a:ea typeface="+mn-ea"/>
                <a:cs typeface="Arial"/>
                <a:sym typeface="Arial"/>
              </a:rPr>
              <a:t>WTPN  June/July 2018</a:t>
            </a:r>
          </a:p>
        </p:txBody>
      </p:sp>
    </p:spTree>
    <p:extLst>
      <p:ext uri="{BB962C8B-B14F-4D97-AF65-F5344CB8AC3E}">
        <p14:creationId xmlns:p14="http://schemas.microsoft.com/office/powerpoint/2010/main" val="41803201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endParaRPr lang="en-GB" sz="2700" dirty="0"/>
          </a:p>
        </p:txBody>
      </p:sp>
      <p:sp>
        <p:nvSpPr>
          <p:cNvPr id="3" name="Content Placeholder 2"/>
          <p:cNvSpPr>
            <a:spLocks noGrp="1"/>
          </p:cNvSpPr>
          <p:nvPr>
            <p:ph idx="1"/>
          </p:nvPr>
        </p:nvSpPr>
        <p:spPr/>
        <p:txBody>
          <a:bodyPr>
            <a:normAutofit/>
          </a:bodyPr>
          <a:lstStyle/>
          <a:p>
            <a:pPr marL="0" indent="0">
              <a:buNone/>
            </a:pPr>
            <a:r>
              <a:rPr lang="en-GB" dirty="0"/>
              <a:t>“</a:t>
            </a:r>
            <a:r>
              <a:rPr lang="en-GB" i="1" dirty="0"/>
              <a:t>If I was a ‘normal’ parent, people would assume I was a good parent, until I proved I wasn’t.</a:t>
            </a:r>
          </a:p>
          <a:p>
            <a:pPr marL="0" indent="0">
              <a:buNone/>
            </a:pPr>
            <a:endParaRPr lang="en-GB" i="1" dirty="0"/>
          </a:p>
          <a:p>
            <a:pPr marL="0" indent="0">
              <a:buNone/>
            </a:pPr>
            <a:r>
              <a:rPr lang="en-GB" i="1" dirty="0"/>
              <a:t>But if you have a learning disability, people assume you are a bad parent, until you can prove you’re not</a:t>
            </a:r>
            <a:r>
              <a:rPr lang="en-GB" dirty="0"/>
              <a:t>.” </a:t>
            </a:r>
          </a:p>
          <a:p>
            <a:pPr marL="0" indent="0">
              <a:buNone/>
            </a:pPr>
            <a:endParaRPr lang="en-GB" dirty="0"/>
          </a:p>
          <a:p>
            <a:pPr marL="0" indent="0">
              <a:buNone/>
            </a:pPr>
            <a:r>
              <a:rPr lang="en-GB" sz="1800" dirty="0"/>
              <a:t>Scottish parent  [video – SCLD]</a:t>
            </a:r>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6501" y="468365"/>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151233609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GB" sz="2400" b="1" dirty="0"/>
            </a:br>
            <a:r>
              <a:rPr lang="en-GB" sz="2400" b="1" dirty="0"/>
              <a:t>Re EV (A Child)(No 2)(Scotland)</a:t>
            </a:r>
          </a:p>
        </p:txBody>
      </p:sp>
      <p:sp>
        <p:nvSpPr>
          <p:cNvPr id="3" name="Content Placeholder 2"/>
          <p:cNvSpPr>
            <a:spLocks noGrp="1"/>
          </p:cNvSpPr>
          <p:nvPr>
            <p:ph idx="1"/>
          </p:nvPr>
        </p:nvSpPr>
        <p:spPr/>
        <p:txBody>
          <a:bodyPr>
            <a:normAutofit/>
          </a:bodyPr>
          <a:lstStyle/>
          <a:p>
            <a:endParaRPr lang="en-GB" dirty="0"/>
          </a:p>
          <a:p>
            <a:r>
              <a:rPr lang="en-GB" dirty="0"/>
              <a:t>“</a:t>
            </a:r>
            <a:r>
              <a:rPr lang="en-GB" i="1" dirty="0"/>
              <a:t>So far as the father is concerned, it was not for him to show that he possessed the necessary parenting skills. The onus lay on the local authority to demonstrate that he did not, and that any resulting risk to the welfare of the child could not be addressed by the provision of support.”</a:t>
            </a:r>
            <a:r>
              <a:rPr lang="en-GB" dirty="0"/>
              <a:t> [57]</a:t>
            </a:r>
          </a:p>
          <a:p>
            <a:pPr marL="0" indent="0">
              <a:buNone/>
            </a:pPr>
            <a:endParaRPr lang="en-GB" dirty="0"/>
          </a:p>
          <a:p>
            <a:pPr marL="0" indent="0">
              <a:buNone/>
            </a:pPr>
            <a:r>
              <a:rPr lang="en-GB" dirty="0"/>
              <a:t>[2017] UKSC 15</a:t>
            </a:r>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8901" y="597295"/>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213411869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GB" sz="2700" b="1" dirty="0"/>
          </a:p>
        </p:txBody>
      </p:sp>
      <p:sp>
        <p:nvSpPr>
          <p:cNvPr id="3" name="Content Placeholder 2"/>
          <p:cNvSpPr>
            <a:spLocks noGrp="1"/>
          </p:cNvSpPr>
          <p:nvPr>
            <p:ph idx="1"/>
          </p:nvPr>
        </p:nvSpPr>
        <p:spPr/>
        <p:txBody>
          <a:bodyPr>
            <a:normAutofit/>
          </a:bodyPr>
          <a:lstStyle/>
          <a:p>
            <a:endParaRPr lang="en-GB" dirty="0"/>
          </a:p>
          <a:p>
            <a:r>
              <a:rPr lang="en-GB" dirty="0"/>
              <a:t>Key legal issues and case law</a:t>
            </a:r>
          </a:p>
          <a:p>
            <a:r>
              <a:rPr lang="en-GB" dirty="0"/>
              <a:t>The Good Practice Guidance on working with parents with a learning disability 2016</a:t>
            </a:r>
          </a:p>
          <a:p>
            <a:r>
              <a:rPr lang="en-GB" dirty="0"/>
              <a:t>Experts</a:t>
            </a:r>
          </a:p>
          <a:p>
            <a:r>
              <a:rPr lang="en-GB" dirty="0"/>
              <a:t>Assessments</a:t>
            </a:r>
          </a:p>
          <a:p>
            <a:r>
              <a:rPr lang="en-GB" dirty="0"/>
              <a:t>Areas for scrutiny and challenge</a:t>
            </a:r>
          </a:p>
          <a:p>
            <a:r>
              <a:rPr lang="en-GB" dirty="0"/>
              <a:t>Successful practices / resources</a:t>
            </a:r>
          </a:p>
          <a:p>
            <a:endParaRPr lang="en-GB" dirty="0"/>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8792" y="399414"/>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247086789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t>Key legal issues</a:t>
            </a:r>
          </a:p>
        </p:txBody>
      </p:sp>
      <p:sp>
        <p:nvSpPr>
          <p:cNvPr id="3" name="Content Placeholder 2"/>
          <p:cNvSpPr>
            <a:spLocks noGrp="1"/>
          </p:cNvSpPr>
          <p:nvPr>
            <p:ph idx="1"/>
          </p:nvPr>
        </p:nvSpPr>
        <p:spPr/>
        <p:txBody>
          <a:bodyPr>
            <a:normAutofit/>
          </a:bodyPr>
          <a:lstStyle/>
          <a:p>
            <a:endParaRPr lang="en-GB" dirty="0"/>
          </a:p>
          <a:p>
            <a:r>
              <a:rPr lang="en-GB" dirty="0"/>
              <a:t>Recognition of the right to parent</a:t>
            </a:r>
          </a:p>
          <a:p>
            <a:endParaRPr lang="en-GB" dirty="0"/>
          </a:p>
          <a:p>
            <a:r>
              <a:rPr lang="en-GB" dirty="0"/>
              <a:t>Working towards re-unification, where possible</a:t>
            </a:r>
          </a:p>
          <a:p>
            <a:endParaRPr lang="en-GB" dirty="0"/>
          </a:p>
          <a:p>
            <a:r>
              <a:rPr lang="en-GB" dirty="0"/>
              <a:t>Full participation, at all stages</a:t>
            </a:r>
          </a:p>
          <a:p>
            <a:endParaRPr lang="en-GB" dirty="0"/>
          </a:p>
          <a:p>
            <a:r>
              <a:rPr lang="en-GB" dirty="0"/>
              <a:t>Fair processes, throughout</a:t>
            </a:r>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483" y="549672"/>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3595330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1D52845F-B1E7-49D3-B6D0-FF1F9898D381}"/>
              </a:ext>
            </a:extLst>
          </p:cNvPr>
          <p:cNvSpPr>
            <a:spLocks noGrp="1"/>
          </p:cNvSpPr>
          <p:nvPr>
            <p:ph type="body" idx="1"/>
          </p:nvPr>
        </p:nvSpPr>
        <p:spPr>
          <a:xfrm>
            <a:off x="128588" y="985838"/>
            <a:ext cx="8790184" cy="5140327"/>
          </a:xfrm>
        </p:spPr>
        <p:txBody>
          <a:bodyPr/>
          <a:lstStyle/>
          <a:p>
            <a:r>
              <a:rPr lang="en-GB" sz="2400" dirty="0"/>
              <a:t>Majority of the families were at risk of losing custody of their children and that extended family or support services protected the family unit and provided valuable support to the children.</a:t>
            </a:r>
          </a:p>
          <a:p>
            <a:r>
              <a:rPr lang="en-GB" sz="2400" dirty="0"/>
              <a:t> Some of the children had additional responsibilities growing up and all attributed this as instilling a sense of maturity and responsibility.</a:t>
            </a:r>
          </a:p>
          <a:p>
            <a:r>
              <a:rPr lang="en-GB" sz="2400" dirty="0"/>
              <a:t>All of the adult children achieved typical adult outcomes which included the completion of high school or the equivalent, successful employment and significant social relationships.</a:t>
            </a:r>
          </a:p>
          <a:p>
            <a:r>
              <a:rPr lang="en-GB" sz="2400" dirty="0"/>
              <a:t> The adult children interviewed typically did not define their relationship with their parents in terms of disability or limitations and all maintained a strong relationship with their mothers with ID.</a:t>
            </a:r>
          </a:p>
          <a:p>
            <a:endParaRPr lang="en-GB" sz="2400" dirty="0"/>
          </a:p>
          <a:p>
            <a:pPr marL="25400" indent="0">
              <a:buNone/>
            </a:pPr>
            <a:br>
              <a:rPr lang="en-GB" dirty="0"/>
            </a:br>
            <a:endParaRPr lang="en-GB" dirty="0"/>
          </a:p>
        </p:txBody>
      </p:sp>
      <p:sp>
        <p:nvSpPr>
          <p:cNvPr id="3" name="Footer Placeholder 2">
            <a:extLst>
              <a:ext uri="{FF2B5EF4-FFF2-40B4-BE49-F238E27FC236}">
                <a16:creationId xmlns:a16="http://schemas.microsoft.com/office/drawing/2014/main" id="{31FF1E61-37D2-40DF-8A3C-4C70666FE4FD}"/>
              </a:ext>
            </a:extLst>
          </p:cNvPr>
          <p:cNvSpPr>
            <a:spLocks noGrp="1"/>
          </p:cNvSpPr>
          <p:nvPr>
            <p:ph type="ftr" idx="11"/>
          </p:nvPr>
        </p:nvSpPr>
        <p:spPr/>
        <p:txBody>
          <a:bodyPr/>
          <a:lstStyle/>
          <a:p>
            <a:endParaRPr lang="en-GB"/>
          </a:p>
        </p:txBody>
      </p:sp>
      <p:sp>
        <p:nvSpPr>
          <p:cNvPr id="4" name="Slide Number Placeholder 3">
            <a:extLst>
              <a:ext uri="{FF2B5EF4-FFF2-40B4-BE49-F238E27FC236}">
                <a16:creationId xmlns:a16="http://schemas.microsoft.com/office/drawing/2014/main" id="{6FBC5835-A466-46D0-9567-75EC40F16FF5}"/>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GB" smtClean="0"/>
              <a:t>7</a:t>
            </a:fld>
            <a:endParaRPr lang="en-GB"/>
          </a:p>
        </p:txBody>
      </p:sp>
      <p:sp>
        <p:nvSpPr>
          <p:cNvPr id="5" name="Date Placeholder 4">
            <a:extLst>
              <a:ext uri="{FF2B5EF4-FFF2-40B4-BE49-F238E27FC236}">
                <a16:creationId xmlns:a16="http://schemas.microsoft.com/office/drawing/2014/main" id="{7A9C5913-040D-402F-99F5-FB390AAE5802}"/>
              </a:ext>
            </a:extLst>
          </p:cNvPr>
          <p:cNvSpPr>
            <a:spLocks noGrp="1"/>
          </p:cNvSpPr>
          <p:nvPr>
            <p:ph type="dt" idx="10"/>
          </p:nvPr>
        </p:nvSpPr>
        <p:spPr/>
        <p:txBody>
          <a:bodyPr/>
          <a:lstStyle/>
          <a:p>
            <a:r>
              <a:rPr lang="en-US"/>
              <a:t>MAY 2018</a:t>
            </a:r>
          </a:p>
        </p:txBody>
      </p:sp>
    </p:spTree>
    <p:extLst>
      <p:ext uri="{BB962C8B-B14F-4D97-AF65-F5344CB8AC3E}">
        <p14:creationId xmlns:p14="http://schemas.microsoft.com/office/powerpoint/2010/main" val="149398551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t>The legal context </a:t>
            </a:r>
          </a:p>
        </p:txBody>
      </p:sp>
      <p:sp>
        <p:nvSpPr>
          <p:cNvPr id="3" name="Content Placeholder 2"/>
          <p:cNvSpPr>
            <a:spLocks noGrp="1"/>
          </p:cNvSpPr>
          <p:nvPr>
            <p:ph idx="1"/>
          </p:nvPr>
        </p:nvSpPr>
        <p:spPr/>
        <p:txBody>
          <a:bodyPr>
            <a:normAutofit lnSpcReduction="10000"/>
          </a:bodyPr>
          <a:lstStyle/>
          <a:p>
            <a:pPr marL="0" indent="0">
              <a:buNone/>
            </a:pPr>
            <a:r>
              <a:rPr lang="en-GB" dirty="0"/>
              <a:t> </a:t>
            </a:r>
          </a:p>
          <a:p>
            <a:r>
              <a:rPr lang="en-GB" dirty="0"/>
              <a:t>United Nations Conventions on</a:t>
            </a:r>
          </a:p>
          <a:p>
            <a:pPr lvl="1">
              <a:buFont typeface="Courier New" panose="02070309020205020404" pitchFamily="49" charset="0"/>
              <a:buChar char="o"/>
            </a:pPr>
            <a:r>
              <a:rPr lang="en-GB" dirty="0"/>
              <a:t>The Rights of Children</a:t>
            </a:r>
          </a:p>
          <a:p>
            <a:pPr lvl="1">
              <a:buFont typeface="Courier New" panose="02070309020205020404" pitchFamily="49" charset="0"/>
              <a:buChar char="o"/>
            </a:pPr>
            <a:r>
              <a:rPr lang="en-GB" dirty="0"/>
              <a:t>The Rights of Persons with Disabilities</a:t>
            </a:r>
          </a:p>
          <a:p>
            <a:r>
              <a:rPr lang="en-GB" dirty="0"/>
              <a:t>Human Rights Act 1998 – </a:t>
            </a:r>
            <a:r>
              <a:rPr lang="en-GB" sz="2325" dirty="0"/>
              <a:t>private and family life, fair trial, discriminati</a:t>
            </a:r>
            <a:r>
              <a:rPr lang="en-GB" sz="2475" dirty="0"/>
              <a:t>on</a:t>
            </a:r>
            <a:endParaRPr lang="en-GB" sz="2100" dirty="0"/>
          </a:p>
          <a:p>
            <a:r>
              <a:rPr lang="en-GB" dirty="0"/>
              <a:t>Equality Act 2010 – </a:t>
            </a:r>
            <a:r>
              <a:rPr lang="en-GB" sz="2250" dirty="0"/>
              <a:t>reasonable adjustments, public sector equality duty</a:t>
            </a:r>
            <a:endParaRPr lang="en-GB" sz="2625" dirty="0"/>
          </a:p>
          <a:p>
            <a:r>
              <a:rPr lang="en-GB" dirty="0"/>
              <a:t>Children Act 1989 – </a:t>
            </a:r>
            <a:r>
              <a:rPr lang="en-GB" sz="2250" dirty="0"/>
              <a:t>welfare of the child, child in need, child protection	</a:t>
            </a:r>
          </a:p>
          <a:p>
            <a:r>
              <a:rPr lang="en-GB" dirty="0"/>
              <a:t>Care Act 2014 – </a:t>
            </a:r>
            <a:r>
              <a:rPr lang="en-GB" sz="2250" dirty="0"/>
              <a:t>parenting, independent advocacy</a:t>
            </a:r>
          </a:p>
          <a:p>
            <a:r>
              <a:rPr lang="en-GB" dirty="0"/>
              <a:t>Children and Families Act 2014 – </a:t>
            </a:r>
            <a:r>
              <a:rPr lang="en-GB" sz="2250" dirty="0"/>
              <a:t>experts, timescales</a:t>
            </a:r>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4211" y="468365"/>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21537039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700" b="1" dirty="0"/>
              <a:t>S.149 Equality Act 2010 - </a:t>
            </a:r>
            <a:br>
              <a:rPr lang="en-GB" sz="2700" b="1" dirty="0"/>
            </a:br>
            <a:r>
              <a:rPr lang="en-GB" sz="2700" b="1" dirty="0"/>
              <a:t>Public Sector Equality Duty</a:t>
            </a:r>
          </a:p>
        </p:txBody>
      </p:sp>
      <p:sp>
        <p:nvSpPr>
          <p:cNvPr id="3" name="Content Placeholder 2"/>
          <p:cNvSpPr>
            <a:spLocks noGrp="1"/>
          </p:cNvSpPr>
          <p:nvPr>
            <p:ph idx="1"/>
          </p:nvPr>
        </p:nvSpPr>
        <p:spPr/>
        <p:txBody>
          <a:bodyPr>
            <a:normAutofit/>
          </a:bodyPr>
          <a:lstStyle/>
          <a:p>
            <a:pPr lvl="1"/>
            <a:endParaRPr lang="en-GB" dirty="0"/>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465" y="490477"/>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637309" y="2186862"/>
            <a:ext cx="7910946" cy="4755148"/>
          </a:xfrm>
          <a:prstGeom prst="rect">
            <a:avLst/>
          </a:prstGeom>
        </p:spPr>
        <p:txBody>
          <a:bodyPr wrap="square">
            <a:spAutoFit/>
          </a:bodyPr>
          <a:lstStyle/>
          <a:p>
            <a:pPr defTabSz="685800">
              <a:buClrTx/>
              <a:defRPr/>
            </a:pPr>
            <a:r>
              <a:rPr lang="en-GB" sz="2400" kern="1200" dirty="0">
                <a:solidFill>
                  <a:prstClr val="black"/>
                </a:solidFill>
                <a:latin typeface="Calibri"/>
                <a:ea typeface="+mn-ea"/>
                <a:cs typeface="+mn-cs"/>
              </a:rPr>
              <a:t>Public authorities required to have due regard to the need to eliminate / advance / foster</a:t>
            </a:r>
          </a:p>
          <a:p>
            <a:pPr defTabSz="685800">
              <a:buClrTx/>
              <a:defRPr/>
            </a:pPr>
            <a:endParaRPr lang="en-GB" sz="2400" b="1" kern="1200" dirty="0">
              <a:solidFill>
                <a:prstClr val="black"/>
              </a:solidFill>
              <a:latin typeface="Calibri"/>
              <a:ea typeface="+mn-ea"/>
              <a:cs typeface="+mn-cs"/>
            </a:endParaRPr>
          </a:p>
          <a:p>
            <a:pPr defTabSz="685800">
              <a:buClrTx/>
              <a:defRPr/>
            </a:pPr>
            <a:r>
              <a:rPr lang="en-GB" sz="2400" kern="1200" dirty="0">
                <a:solidFill>
                  <a:prstClr val="black"/>
                </a:solidFill>
                <a:latin typeface="Calibri"/>
                <a:ea typeface="+mn-ea"/>
                <a:cs typeface="+mn-cs"/>
              </a:rPr>
              <a:t>EHRC Technical Guidance</a:t>
            </a:r>
            <a:r>
              <a:rPr lang="en-GB" sz="2400" b="1" kern="1200" dirty="0">
                <a:solidFill>
                  <a:prstClr val="black"/>
                </a:solidFill>
                <a:latin typeface="Calibri"/>
                <a:ea typeface="+mn-ea"/>
                <a:cs typeface="+mn-cs"/>
              </a:rPr>
              <a:t> </a:t>
            </a:r>
            <a:r>
              <a:rPr lang="en-GB" sz="2400" kern="1200" dirty="0">
                <a:solidFill>
                  <a:prstClr val="black"/>
                </a:solidFill>
                <a:latin typeface="Calibri"/>
                <a:ea typeface="+mn-ea"/>
                <a:cs typeface="+mn-cs"/>
              </a:rPr>
              <a:t>describes “due regard” as meaning that </a:t>
            </a:r>
          </a:p>
          <a:p>
            <a:pPr defTabSz="685800">
              <a:buClrTx/>
              <a:defRPr/>
            </a:pPr>
            <a:r>
              <a:rPr lang="en-GB" sz="2400" kern="1200" dirty="0">
                <a:solidFill>
                  <a:prstClr val="black"/>
                </a:solidFill>
                <a:latin typeface="Calibri"/>
                <a:ea typeface="+mn-ea"/>
                <a:cs typeface="+mn-cs"/>
              </a:rPr>
              <a:t>“</a:t>
            </a:r>
            <a:r>
              <a:rPr lang="en-GB" sz="2400" i="1" kern="1200" dirty="0">
                <a:solidFill>
                  <a:prstClr val="black"/>
                </a:solidFill>
                <a:latin typeface="Calibri"/>
                <a:ea typeface="+mn-ea"/>
                <a:cs typeface="+mn-cs"/>
              </a:rPr>
              <a:t>in making decisions and in other day-to-day activities a body subject to the duty must </a:t>
            </a:r>
            <a:r>
              <a:rPr lang="en-GB" sz="2400" b="1" i="1" kern="1200" dirty="0">
                <a:solidFill>
                  <a:srgbClr val="0070C0"/>
                </a:solidFill>
                <a:latin typeface="Calibri"/>
                <a:ea typeface="+mn-ea"/>
                <a:cs typeface="+mn-cs"/>
              </a:rPr>
              <a:t>consciously consider </a:t>
            </a:r>
            <a:r>
              <a:rPr lang="en-GB" sz="2400" i="1" kern="1200" dirty="0">
                <a:solidFill>
                  <a:prstClr val="black"/>
                </a:solidFill>
                <a:latin typeface="Calibri"/>
                <a:ea typeface="+mn-ea"/>
                <a:cs typeface="+mn-cs"/>
              </a:rPr>
              <a:t>the need to do the things set out in the general equality duty: eliminate discrimination, advance equality of opportunity and foster good relations.</a:t>
            </a:r>
            <a:r>
              <a:rPr lang="en-GB" sz="2400" kern="1200" dirty="0">
                <a:solidFill>
                  <a:prstClr val="black"/>
                </a:solidFill>
                <a:latin typeface="Calibri"/>
                <a:ea typeface="+mn-ea"/>
                <a:cs typeface="+mn-cs"/>
              </a:rPr>
              <a:t>”</a:t>
            </a:r>
          </a:p>
          <a:p>
            <a:pPr defTabSz="685800">
              <a:buClrTx/>
              <a:defRPr/>
            </a:pPr>
            <a:endParaRPr lang="en-GB" sz="2100" kern="1200" dirty="0">
              <a:solidFill>
                <a:prstClr val="black"/>
              </a:solidFill>
              <a:latin typeface="Calibri"/>
              <a:ea typeface="+mn-ea"/>
              <a:cs typeface="+mn-cs"/>
            </a:endParaRPr>
          </a:p>
          <a:p>
            <a:pPr defTabSz="685800">
              <a:buClrTx/>
              <a:defRPr/>
            </a:pPr>
            <a:endParaRPr lang="en-GB" sz="2100" kern="1200" dirty="0">
              <a:solidFill>
                <a:prstClr val="black"/>
              </a:solidFill>
              <a:latin typeface="Calibri"/>
              <a:ea typeface="+mn-ea"/>
              <a:cs typeface="+mn-cs"/>
            </a:endParaRPr>
          </a:p>
          <a:p>
            <a:pPr defTabSz="685800">
              <a:buClrTx/>
              <a:defRPr/>
            </a:pPr>
            <a:endParaRPr lang="en-US" sz="2100" kern="1200" dirty="0">
              <a:solidFill>
                <a:prstClr val="black"/>
              </a:solidFill>
              <a:latin typeface="Calibri"/>
              <a:ea typeface="+mn-ea"/>
              <a:cs typeface="+mn-cs"/>
            </a:endParaRPr>
          </a:p>
        </p:txBody>
      </p:sp>
      <p:sp>
        <p:nvSpPr>
          <p:cNvPr id="7" name="Footer Placeholder 6"/>
          <p:cNvSpPr>
            <a:spLocks noGrp="1"/>
          </p:cNvSpPr>
          <p:nvPr>
            <p:ph type="ftr" sz="quarter" idx="11"/>
          </p:nvPr>
        </p:nvSpPr>
        <p:spPr/>
        <p:txBody>
          <a:bodyPr/>
          <a:lstStyle/>
          <a:p>
            <a:pPr defTabSz="685800">
              <a:buClrTx/>
              <a:defRPr/>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35547872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700" b="1" dirty="0"/>
              <a:t>Duty to reduce the need </a:t>
            </a:r>
            <a:br>
              <a:rPr lang="en-GB" sz="2700" b="1" dirty="0"/>
            </a:br>
            <a:r>
              <a:rPr lang="en-GB" sz="2700" b="1" dirty="0"/>
              <a:t>for care or supervision orders</a:t>
            </a:r>
          </a:p>
        </p:txBody>
      </p:sp>
      <p:sp>
        <p:nvSpPr>
          <p:cNvPr id="3" name="Content Placeholder 2"/>
          <p:cNvSpPr>
            <a:spLocks noGrp="1"/>
          </p:cNvSpPr>
          <p:nvPr>
            <p:ph idx="1"/>
          </p:nvPr>
        </p:nvSpPr>
        <p:spPr/>
        <p:txBody>
          <a:bodyPr>
            <a:normAutofit/>
          </a:bodyPr>
          <a:lstStyle/>
          <a:p>
            <a:endParaRPr lang="en-GB" dirty="0"/>
          </a:p>
          <a:p>
            <a:pPr marL="0" indent="0">
              <a:buNone/>
            </a:pPr>
            <a:r>
              <a:rPr lang="en-GB" dirty="0"/>
              <a:t>Schedule 2 (7) Children Act 1989 </a:t>
            </a:r>
          </a:p>
          <a:p>
            <a:pPr marL="0" indent="0">
              <a:buNone/>
            </a:pPr>
            <a:endParaRPr lang="en-GB" dirty="0"/>
          </a:p>
          <a:p>
            <a:r>
              <a:rPr lang="en-GB" dirty="0"/>
              <a:t>Duty to take reasonable steps designed to reduce the need to bring care proceedings for care or supervision orders </a:t>
            </a:r>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8174" y="403888"/>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987555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100" b="1" dirty="0"/>
              <a:t>Good Practice Guidance</a:t>
            </a:r>
            <a:br>
              <a:rPr lang="en-GB" sz="2100" b="1" dirty="0"/>
            </a:br>
            <a:r>
              <a:rPr lang="en-GB" sz="2100" b="1" dirty="0"/>
              <a:t>on working with parents</a:t>
            </a:r>
            <a:br>
              <a:rPr lang="en-GB" sz="2100" b="1" dirty="0"/>
            </a:br>
            <a:r>
              <a:rPr lang="en-GB" sz="2100" b="1" dirty="0"/>
              <a:t>with a learning disability (2007/2016)</a:t>
            </a:r>
            <a:endParaRPr lang="en-GB" sz="2400" b="1" dirty="0"/>
          </a:p>
        </p:txBody>
      </p:sp>
      <p:sp>
        <p:nvSpPr>
          <p:cNvPr id="3" name="Content Placeholder 2"/>
          <p:cNvSpPr>
            <a:spLocks noGrp="1"/>
          </p:cNvSpPr>
          <p:nvPr>
            <p:ph idx="1"/>
          </p:nvPr>
        </p:nvSpPr>
        <p:spPr/>
        <p:txBody>
          <a:bodyPr>
            <a:noAutofit/>
          </a:bodyPr>
          <a:lstStyle/>
          <a:p>
            <a:r>
              <a:rPr lang="en-GB" sz="2000" dirty="0"/>
              <a:t>Key document. 5 main principles:</a:t>
            </a:r>
          </a:p>
          <a:p>
            <a:endParaRPr lang="en-GB" sz="2000" dirty="0"/>
          </a:p>
          <a:p>
            <a:pPr lvl="1">
              <a:buFont typeface="Wingdings" panose="05000000000000000000" pitchFamily="2" charset="2"/>
              <a:buChar char="v"/>
            </a:pPr>
            <a:r>
              <a:rPr lang="en-GB" sz="2000" dirty="0"/>
              <a:t>Accessible information and communication</a:t>
            </a:r>
          </a:p>
          <a:p>
            <a:pPr lvl="1">
              <a:buFont typeface="Wingdings" panose="05000000000000000000" pitchFamily="2" charset="2"/>
              <a:buChar char="v"/>
            </a:pPr>
            <a:endParaRPr lang="en-GB" sz="2000" dirty="0"/>
          </a:p>
          <a:p>
            <a:pPr lvl="1">
              <a:buFont typeface="Wingdings" panose="05000000000000000000" pitchFamily="2" charset="2"/>
              <a:buChar char="v"/>
            </a:pPr>
            <a:r>
              <a:rPr lang="en-GB" sz="2000" dirty="0"/>
              <a:t>Clear and co-ordinated referral and assessment procedures and processes, eligibility criteria and care pathways</a:t>
            </a:r>
          </a:p>
          <a:p>
            <a:pPr lvl="1">
              <a:buFont typeface="Wingdings" panose="05000000000000000000" pitchFamily="2" charset="2"/>
              <a:buChar char="v"/>
            </a:pPr>
            <a:endParaRPr lang="en-GB" sz="2000" dirty="0"/>
          </a:p>
          <a:p>
            <a:pPr lvl="1">
              <a:buFont typeface="Wingdings" panose="05000000000000000000" pitchFamily="2" charset="2"/>
              <a:buChar char="v"/>
            </a:pPr>
            <a:r>
              <a:rPr lang="en-GB" sz="2000" dirty="0"/>
              <a:t>Support designed to meet the needs of parents and children based on assessments of their needs and strengths</a:t>
            </a:r>
          </a:p>
          <a:p>
            <a:pPr lvl="1">
              <a:buFont typeface="Wingdings" panose="05000000000000000000" pitchFamily="2" charset="2"/>
              <a:buChar char="v"/>
            </a:pPr>
            <a:endParaRPr lang="en-GB" sz="2000" dirty="0"/>
          </a:p>
          <a:p>
            <a:pPr lvl="1">
              <a:buFont typeface="Wingdings" panose="05000000000000000000" pitchFamily="2" charset="2"/>
              <a:buChar char="v"/>
            </a:pPr>
            <a:r>
              <a:rPr lang="en-GB" sz="2000" dirty="0"/>
              <a:t>Long-term support where necessary</a:t>
            </a:r>
          </a:p>
          <a:p>
            <a:pPr lvl="1">
              <a:buFont typeface="Wingdings" panose="05000000000000000000" pitchFamily="2" charset="2"/>
              <a:buChar char="v"/>
            </a:pPr>
            <a:endParaRPr lang="en-GB" sz="2000" dirty="0"/>
          </a:p>
          <a:p>
            <a:pPr lvl="1">
              <a:buFont typeface="Wingdings" panose="05000000000000000000" pitchFamily="2" charset="2"/>
              <a:buChar char="v"/>
            </a:pPr>
            <a:r>
              <a:rPr lang="en-GB" sz="2000" dirty="0"/>
              <a:t>Access to independent advocacy</a:t>
            </a:r>
          </a:p>
          <a:p>
            <a:endParaRPr lang="en-GB" sz="3600"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338" y="468365"/>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37666174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t>Joint Committee on </a:t>
            </a:r>
            <a:br>
              <a:rPr lang="en-GB" sz="2400" b="1" dirty="0"/>
            </a:br>
            <a:r>
              <a:rPr lang="en-GB" sz="2400" b="1" dirty="0"/>
              <a:t>Human Rights Seventh Report</a:t>
            </a:r>
          </a:p>
        </p:txBody>
      </p:sp>
      <p:sp>
        <p:nvSpPr>
          <p:cNvPr id="3" name="Content Placeholder 2"/>
          <p:cNvSpPr>
            <a:spLocks noGrp="1"/>
          </p:cNvSpPr>
          <p:nvPr>
            <p:ph idx="1"/>
          </p:nvPr>
        </p:nvSpPr>
        <p:spPr/>
        <p:txBody>
          <a:bodyPr/>
          <a:lstStyle/>
          <a:p>
            <a:endParaRPr lang="en-GB" b="1" dirty="0"/>
          </a:p>
          <a:p>
            <a:endParaRPr lang="en-GB" b="1" dirty="0"/>
          </a:p>
          <a:p>
            <a:pPr marL="0" indent="0">
              <a:buNone/>
            </a:pPr>
            <a:r>
              <a:rPr lang="en-GB" b="1" dirty="0"/>
              <a:t>“</a:t>
            </a:r>
            <a:r>
              <a:rPr lang="en-GB" i="1" dirty="0"/>
              <a:t>We consider that if the recommendations for good practice in each of these areas were implemented effectively, this could significantly reduce the risk that parents and children would be separated, in breach of the Convention</a:t>
            </a:r>
            <a:r>
              <a:rPr lang="en-GB" dirty="0"/>
              <a:t>.” </a:t>
            </a:r>
          </a:p>
          <a:p>
            <a:endParaRPr lang="en-GB" dirty="0"/>
          </a:p>
          <a:p>
            <a:pPr marL="0" indent="0">
              <a:buNone/>
            </a:pPr>
            <a:r>
              <a:rPr lang="en-GB" dirty="0"/>
              <a:t>A Life Like Any Other (2008)</a:t>
            </a:r>
            <a:endParaRPr lang="en-US" dirty="0"/>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2756" y="468365"/>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7577786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London Borough of Hackney </a:t>
            </a:r>
            <a:br>
              <a:rPr lang="en-US" sz="2400" b="1" dirty="0"/>
            </a:br>
            <a:r>
              <a:rPr lang="en-US" sz="2400" b="1" dirty="0"/>
              <a:t>v Williams &amp; Anor [2017] </a:t>
            </a:r>
            <a:r>
              <a:rPr lang="en-US" sz="2700" b="1" dirty="0"/>
              <a:t> </a:t>
            </a:r>
            <a:endParaRPr lang="en-GB" sz="2700" dirty="0"/>
          </a:p>
        </p:txBody>
      </p:sp>
      <p:sp>
        <p:nvSpPr>
          <p:cNvPr id="3" name="Content Placeholder 2"/>
          <p:cNvSpPr>
            <a:spLocks noGrp="1"/>
          </p:cNvSpPr>
          <p:nvPr>
            <p:ph idx="1"/>
          </p:nvPr>
        </p:nvSpPr>
        <p:spPr/>
        <p:txBody>
          <a:bodyPr/>
          <a:lstStyle/>
          <a:p>
            <a:endParaRPr lang="en-US" dirty="0"/>
          </a:p>
          <a:p>
            <a:r>
              <a:rPr lang="en-US" dirty="0"/>
              <a:t>The existence of ‘good practice’ guidance about such issues of course does not have the force of law but can provide a useful </a:t>
            </a:r>
            <a:r>
              <a:rPr lang="en-US" b="1" dirty="0"/>
              <a:t>benchmark against which to measure if the local authority have acted proportionally.</a:t>
            </a:r>
            <a:endParaRPr lang="en-US" dirty="0"/>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483" y="563526"/>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86764096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t>Kent County Council</a:t>
            </a:r>
            <a:br>
              <a:rPr lang="en-GB" sz="2400" b="1" dirty="0"/>
            </a:br>
            <a:r>
              <a:rPr lang="en-GB" sz="2400" b="1" dirty="0"/>
              <a:t>v A Mother [2011]</a:t>
            </a:r>
          </a:p>
        </p:txBody>
      </p:sp>
      <p:sp>
        <p:nvSpPr>
          <p:cNvPr id="3" name="Content Placeholder 2"/>
          <p:cNvSpPr>
            <a:spLocks noGrp="1"/>
          </p:cNvSpPr>
          <p:nvPr>
            <p:ph idx="1"/>
          </p:nvPr>
        </p:nvSpPr>
        <p:spPr/>
        <p:txBody>
          <a:bodyPr/>
          <a:lstStyle/>
          <a:p>
            <a:endParaRPr lang="en-GB" i="1" dirty="0"/>
          </a:p>
          <a:p>
            <a:r>
              <a:rPr lang="en-GB" i="1" dirty="0"/>
              <a:t>“All social workers and family support workers, working with children and families need to be trained to recognise and deal with parents with learning disabilities. The [Good Practice] Guidance issued by central government needs to be followed.”</a:t>
            </a:r>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5883" y="614470"/>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282185347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r>
              <a:rPr lang="en-GB" sz="2700" b="1" dirty="0"/>
              <a:t>Medway Council </a:t>
            </a:r>
            <a:br>
              <a:rPr lang="en-GB" sz="2700" b="1" dirty="0"/>
            </a:br>
            <a:r>
              <a:rPr lang="en-GB" sz="2700" b="1" dirty="0"/>
              <a:t>v A and Others [2015]</a:t>
            </a:r>
            <a:br>
              <a:rPr lang="en-GB" sz="2700" b="1" dirty="0"/>
            </a:br>
            <a:endParaRPr lang="en-GB" sz="3000" b="1" dirty="0"/>
          </a:p>
        </p:txBody>
      </p:sp>
      <p:sp>
        <p:nvSpPr>
          <p:cNvPr id="3" name="Content Placeholder 2"/>
          <p:cNvSpPr>
            <a:spLocks noGrp="1"/>
          </p:cNvSpPr>
          <p:nvPr>
            <p:ph idx="1"/>
          </p:nvPr>
        </p:nvSpPr>
        <p:spPr/>
        <p:txBody>
          <a:bodyPr/>
          <a:lstStyle/>
          <a:p>
            <a:pPr marL="257175" lvl="2" indent="-257175"/>
            <a:endParaRPr lang="en-GB" i="1" dirty="0"/>
          </a:p>
          <a:p>
            <a:pPr marL="257175" lvl="2" indent="-257175"/>
            <a:r>
              <a:rPr lang="en-GB" sz="2400" i="1" dirty="0"/>
              <a:t>“It is clear that the purpose of the 2007 DoH Good Practice Guidance, namely to ensure that appropriate steps are taken to ensure services and training are in place to meet the needs of parents with disabilities, has yet to be met in Medway; and there appears to have been little if any awareness of the DoH Good Practice Guidance's recommendations shown by Medway's practice in this case</a:t>
            </a:r>
            <a:r>
              <a:rPr lang="en-GB" sz="2400" dirty="0"/>
              <a:t>.” </a:t>
            </a:r>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5047" y="614470"/>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25038571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t>Applying the GPG principle</a:t>
            </a:r>
            <a:r>
              <a:rPr lang="en-GB" sz="2700" b="1" dirty="0"/>
              <a:t>s</a:t>
            </a:r>
          </a:p>
        </p:txBody>
      </p:sp>
      <p:sp>
        <p:nvSpPr>
          <p:cNvPr id="3" name="Content Placeholder 2"/>
          <p:cNvSpPr>
            <a:spLocks noGrp="1"/>
          </p:cNvSpPr>
          <p:nvPr>
            <p:ph idx="1"/>
          </p:nvPr>
        </p:nvSpPr>
        <p:spPr/>
        <p:txBody>
          <a:bodyPr>
            <a:normAutofit/>
          </a:bodyPr>
          <a:lstStyle/>
          <a:p>
            <a:pPr marL="0" indent="0">
              <a:buNone/>
            </a:pPr>
            <a:endParaRPr lang="en-GB" dirty="0"/>
          </a:p>
          <a:p>
            <a:pPr marL="0" indent="0">
              <a:buNone/>
            </a:pPr>
            <a:r>
              <a:rPr lang="en-GB" dirty="0"/>
              <a:t>If GPG had been complied with, judges would not have had to criticise lack of / absence of:</a:t>
            </a:r>
          </a:p>
          <a:p>
            <a:pPr marL="0" indent="0">
              <a:buNone/>
            </a:pPr>
            <a:endParaRPr lang="en-GB" dirty="0"/>
          </a:p>
          <a:p>
            <a:pPr lvl="0"/>
            <a:r>
              <a:rPr lang="en-GB" dirty="0"/>
              <a:t>Specialist foster carers</a:t>
            </a:r>
          </a:p>
          <a:p>
            <a:pPr lvl="0"/>
            <a:r>
              <a:rPr lang="en-GB" dirty="0"/>
              <a:t>Specialist assessments </a:t>
            </a:r>
          </a:p>
          <a:p>
            <a:pPr lvl="0"/>
            <a:r>
              <a:rPr lang="en-GB" dirty="0"/>
              <a:t>Effective communication</a:t>
            </a:r>
          </a:p>
          <a:p>
            <a:pPr lvl="0"/>
            <a:r>
              <a:rPr lang="en-GB" dirty="0"/>
              <a:t>Independent advocate</a:t>
            </a:r>
          </a:p>
          <a:p>
            <a:pPr lvl="0"/>
            <a:r>
              <a:rPr lang="en-GB" dirty="0"/>
              <a:t>Joint working between children and adult services </a:t>
            </a:r>
          </a:p>
          <a:p>
            <a:endParaRPr lang="en-GB" dirty="0"/>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483" y="618944"/>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1194793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700" b="1" dirty="0"/>
              <a:t> </a:t>
            </a:r>
            <a:r>
              <a:rPr lang="en-GB" sz="2400" b="1" dirty="0"/>
              <a:t>GPG principles absent </a:t>
            </a:r>
            <a:endParaRPr lang="en-GB" sz="2700" b="1" dirty="0"/>
          </a:p>
        </p:txBody>
      </p:sp>
      <p:sp>
        <p:nvSpPr>
          <p:cNvPr id="3" name="Content Placeholder 2"/>
          <p:cNvSpPr>
            <a:spLocks noGrp="1"/>
          </p:cNvSpPr>
          <p:nvPr>
            <p:ph idx="1"/>
          </p:nvPr>
        </p:nvSpPr>
        <p:spPr/>
        <p:txBody>
          <a:bodyPr>
            <a:normAutofit fontScale="77500" lnSpcReduction="20000"/>
          </a:bodyPr>
          <a:lstStyle/>
          <a:p>
            <a:r>
              <a:rPr lang="en-GB" i="1" dirty="0"/>
              <a:t>Targeted and suitable expert assessments are requir</a:t>
            </a:r>
            <a:r>
              <a:rPr lang="en-GB" dirty="0"/>
              <a:t>ed. </a:t>
            </a:r>
            <a:r>
              <a:rPr lang="en-GB" b="1" dirty="0"/>
              <a:t>Re C [2014]</a:t>
            </a:r>
          </a:p>
          <a:p>
            <a:endParaRPr lang="en-GB" i="1" dirty="0"/>
          </a:p>
          <a:p>
            <a:r>
              <a:rPr lang="en-GB" i="1" dirty="0"/>
              <a:t>The courts must be careful to ensure that the supposed inability of parents to change might itself be an artefact of professionals’ ineffectiveness in engaging with parents in appropriate terms</a:t>
            </a:r>
            <a:r>
              <a:rPr lang="en-GB" dirty="0"/>
              <a:t>. </a:t>
            </a:r>
            <a:r>
              <a:rPr lang="en-GB" b="1" dirty="0"/>
              <a:t>Re G and A [2006]</a:t>
            </a:r>
          </a:p>
          <a:p>
            <a:endParaRPr lang="en-GB" b="1" dirty="0"/>
          </a:p>
          <a:p>
            <a:r>
              <a:rPr lang="en-GB" i="1" dirty="0"/>
              <a:t> I have to question whether [the social worker] was able to communicate orally with SH</a:t>
            </a:r>
            <a:r>
              <a:rPr lang="en-GB" b="1" dirty="0"/>
              <a:t>. Derbyshire County Council and </a:t>
            </a:r>
            <a:r>
              <a:rPr lang="en-GB" b="1" dirty="0" err="1"/>
              <a:t>SH</a:t>
            </a:r>
            <a:r>
              <a:rPr lang="en-GB" b="1" dirty="0"/>
              <a:t> [2015]</a:t>
            </a:r>
          </a:p>
          <a:p>
            <a:endParaRPr lang="en-GB" b="1" dirty="0"/>
          </a:p>
          <a:p>
            <a:r>
              <a:rPr lang="en-GB" i="1" dirty="0"/>
              <a:t>The Local Authority’s duties under Article 8 include the duty to ensure that the processes by which decisions about children are made are fair and that the parents are sufficiently involved in that process</a:t>
            </a:r>
            <a:r>
              <a:rPr lang="en-GB" dirty="0"/>
              <a:t>. </a:t>
            </a:r>
            <a:r>
              <a:rPr lang="en-GB" b="1" dirty="0"/>
              <a:t>A Father v SBC &amp; Others [2014]</a:t>
            </a:r>
            <a:r>
              <a:rPr lang="en-GB" i="1" dirty="0"/>
              <a:t> </a:t>
            </a:r>
          </a:p>
          <a:p>
            <a:endParaRPr lang="en-GB" i="1" dirty="0"/>
          </a:p>
          <a:p>
            <a:r>
              <a:rPr lang="en-GB" i="1" dirty="0"/>
              <a:t>At the heart of the problems in this case has been the division of the LA’s work between adult social services and children’s services … they did not work together or form a consistent view of the case.”</a:t>
            </a:r>
            <a:r>
              <a:rPr lang="en-GB" b="1" dirty="0"/>
              <a:t> Re S [2013]</a:t>
            </a:r>
            <a:endParaRPr lang="en-GB" i="1" dirty="0"/>
          </a:p>
          <a:p>
            <a:endParaRPr lang="en-GB" b="1" dirty="0"/>
          </a:p>
          <a:p>
            <a:endParaRPr lang="en-GB" b="1" dirty="0"/>
          </a:p>
          <a:p>
            <a:endParaRPr lang="en-GB" b="1" dirty="0"/>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774" y="468365"/>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1514063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968FC-B18C-4659-9739-906E33DFFF85}"/>
              </a:ext>
            </a:extLst>
          </p:cNvPr>
          <p:cNvSpPr>
            <a:spLocks noGrp="1"/>
          </p:cNvSpPr>
          <p:nvPr>
            <p:ph type="title"/>
          </p:nvPr>
        </p:nvSpPr>
        <p:spPr>
          <a:xfrm>
            <a:off x="251520" y="1196752"/>
            <a:ext cx="8614668" cy="646116"/>
          </a:xfrm>
        </p:spPr>
        <p:txBody>
          <a:bodyPr/>
          <a:lstStyle/>
          <a:p>
            <a:r>
              <a:rPr lang="en-GB" dirty="0"/>
              <a:t>Support for parenting</a:t>
            </a:r>
          </a:p>
        </p:txBody>
      </p:sp>
      <p:sp>
        <p:nvSpPr>
          <p:cNvPr id="3" name="Text Placeholder 2">
            <a:extLst>
              <a:ext uri="{FF2B5EF4-FFF2-40B4-BE49-F238E27FC236}">
                <a16:creationId xmlns:a16="http://schemas.microsoft.com/office/drawing/2014/main" id="{A2C47889-54B7-46D7-A2B3-139BAE22FF55}"/>
              </a:ext>
            </a:extLst>
          </p:cNvPr>
          <p:cNvSpPr>
            <a:spLocks noGrp="1"/>
          </p:cNvSpPr>
          <p:nvPr>
            <p:ph type="body" idx="1"/>
          </p:nvPr>
        </p:nvSpPr>
        <p:spPr>
          <a:xfrm>
            <a:off x="251520" y="1842869"/>
            <a:ext cx="8640960" cy="4283296"/>
          </a:xfrm>
        </p:spPr>
        <p:txBody>
          <a:bodyPr/>
          <a:lstStyle/>
          <a:p>
            <a:r>
              <a:rPr lang="en-GB" sz="2400" dirty="0"/>
              <a:t>Importance of social support and social networks, </a:t>
            </a:r>
          </a:p>
          <a:p>
            <a:r>
              <a:rPr lang="en-GB" sz="2400" dirty="0"/>
              <a:t>Benefits provided by parent support groups</a:t>
            </a:r>
          </a:p>
          <a:p>
            <a:r>
              <a:rPr lang="en-GB" sz="2400" dirty="0"/>
              <a:t>International call for ‘parental supports’ (Lightfoot and </a:t>
            </a:r>
            <a:r>
              <a:rPr lang="en-GB" sz="2400" dirty="0" err="1"/>
              <a:t>LaLiberte</a:t>
            </a:r>
            <a:r>
              <a:rPr lang="en-GB" sz="2400" dirty="0"/>
              <a:t>, 2011; Tarleton et al 2006 and others)</a:t>
            </a:r>
          </a:p>
          <a:p>
            <a:r>
              <a:rPr lang="en-GB" sz="2400" dirty="0"/>
              <a:t>In the </a:t>
            </a:r>
            <a:r>
              <a:rPr lang="en-GB" sz="2400" dirty="0" err="1"/>
              <a:t>Uk</a:t>
            </a:r>
            <a:r>
              <a:rPr lang="en-GB" sz="2400" dirty="0"/>
              <a:t>: Parenting with support/Supported parenting in Scotland – in accordance with Good Practice Guidance.  </a:t>
            </a:r>
          </a:p>
          <a:p>
            <a:r>
              <a:rPr lang="en-GB" sz="2400" dirty="0"/>
              <a:t>Advocacy vital for parents if there are concerns regarding the welfare of the children.</a:t>
            </a:r>
          </a:p>
          <a:p>
            <a:r>
              <a:rPr lang="en-GB" sz="2400" dirty="0"/>
              <a:t>Tailored parental education has been shown to be beneficial.</a:t>
            </a:r>
          </a:p>
          <a:p>
            <a:endParaRPr lang="en-GB" sz="2400" dirty="0"/>
          </a:p>
          <a:p>
            <a:pPr marL="25400" indent="0">
              <a:buNone/>
            </a:pPr>
            <a:endParaRPr lang="en-GB" dirty="0"/>
          </a:p>
        </p:txBody>
      </p:sp>
      <p:sp>
        <p:nvSpPr>
          <p:cNvPr id="4" name="Footer Placeholder 3">
            <a:extLst>
              <a:ext uri="{FF2B5EF4-FFF2-40B4-BE49-F238E27FC236}">
                <a16:creationId xmlns:a16="http://schemas.microsoft.com/office/drawing/2014/main" id="{46F9AED2-9C93-47D8-B563-F5FDE10128A3}"/>
              </a:ext>
            </a:extLst>
          </p:cNvPr>
          <p:cNvSpPr>
            <a:spLocks noGrp="1"/>
          </p:cNvSpPr>
          <p:nvPr>
            <p:ph type="ftr" idx="11"/>
          </p:nvPr>
        </p:nvSpPr>
        <p:spPr/>
        <p:txBody>
          <a:bodyPr/>
          <a:lstStyle/>
          <a:p>
            <a:endParaRPr lang="en-GB" dirty="0"/>
          </a:p>
        </p:txBody>
      </p:sp>
      <p:sp>
        <p:nvSpPr>
          <p:cNvPr id="5" name="Slide Number Placeholder 4">
            <a:extLst>
              <a:ext uri="{FF2B5EF4-FFF2-40B4-BE49-F238E27FC236}">
                <a16:creationId xmlns:a16="http://schemas.microsoft.com/office/drawing/2014/main" id="{A5EBEE5E-7EC0-4D2B-BAA9-9C6D3BFB25B7}"/>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GB" smtClean="0"/>
              <a:t>8</a:t>
            </a:fld>
            <a:endParaRPr lang="en-GB" dirty="0"/>
          </a:p>
        </p:txBody>
      </p:sp>
      <p:sp>
        <p:nvSpPr>
          <p:cNvPr id="6" name="Date Placeholder 5">
            <a:extLst>
              <a:ext uri="{FF2B5EF4-FFF2-40B4-BE49-F238E27FC236}">
                <a16:creationId xmlns:a16="http://schemas.microsoft.com/office/drawing/2014/main" id="{6E9943BD-2C68-44ED-98AD-8E9651A44639}"/>
              </a:ext>
            </a:extLst>
          </p:cNvPr>
          <p:cNvSpPr>
            <a:spLocks noGrp="1"/>
          </p:cNvSpPr>
          <p:nvPr>
            <p:ph type="dt" idx="10"/>
          </p:nvPr>
        </p:nvSpPr>
        <p:spPr/>
        <p:txBody>
          <a:bodyPr/>
          <a:lstStyle/>
          <a:p>
            <a:r>
              <a:rPr lang="en-US"/>
              <a:t>MAY 2018</a:t>
            </a:r>
          </a:p>
        </p:txBody>
      </p:sp>
    </p:spTree>
    <p:extLst>
      <p:ext uri="{BB962C8B-B14F-4D97-AF65-F5344CB8AC3E}">
        <p14:creationId xmlns:p14="http://schemas.microsoft.com/office/powerpoint/2010/main" val="151976343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r>
              <a:rPr lang="en-GB" sz="3000" b="1" dirty="0"/>
              <a:t>Re Y [2017]</a:t>
            </a:r>
            <a:br>
              <a:rPr lang="en-GB" sz="3000" b="1" dirty="0"/>
            </a:br>
            <a:r>
              <a:rPr lang="en-GB" sz="3000" b="1" dirty="0"/>
              <a:t>Bridging the gap</a:t>
            </a:r>
            <a:br>
              <a:rPr lang="en-GB" sz="3000" b="1" dirty="0"/>
            </a:br>
            <a:endParaRPr lang="en-GB" sz="2700" b="1" dirty="0"/>
          </a:p>
        </p:txBody>
      </p:sp>
      <p:sp>
        <p:nvSpPr>
          <p:cNvPr id="3" name="Content Placeholder 2"/>
          <p:cNvSpPr>
            <a:spLocks noGrp="1"/>
          </p:cNvSpPr>
          <p:nvPr>
            <p:ph idx="1"/>
          </p:nvPr>
        </p:nvSpPr>
        <p:spPr/>
        <p:txBody>
          <a:bodyPr>
            <a:normAutofit lnSpcReduction="10000"/>
          </a:bodyPr>
          <a:lstStyle/>
          <a:p>
            <a:pPr marL="257175" lvl="2" indent="-257175"/>
            <a:r>
              <a:rPr lang="en-GB" i="1" dirty="0">
                <a:hlinkClick r:id="rId2"/>
              </a:rPr>
              <a:t>http://www.familylawweek.co.uk/site.aspx?i=ed180330</a:t>
            </a:r>
            <a:r>
              <a:rPr lang="en-GB" i="1" dirty="0"/>
              <a:t>  </a:t>
            </a:r>
            <a:r>
              <a:rPr lang="en-GB" dirty="0"/>
              <a:t>Public Law Clients with Learning Disabilities – Bridging the Gap. Gillian Geddes, barrister, Hind Court [</a:t>
            </a:r>
            <a:r>
              <a:rPr lang="en-GB" i="1" dirty="0"/>
              <a:t>publication of judgment awaited]</a:t>
            </a:r>
          </a:p>
          <a:p>
            <a:pPr marL="257175" lvl="2" indent="-257175"/>
            <a:endParaRPr lang="en-GB" dirty="0"/>
          </a:p>
          <a:p>
            <a:pPr marL="257175" lvl="2" indent="-257175"/>
            <a:r>
              <a:rPr lang="en-GB" b="1" dirty="0"/>
              <a:t>Disconnec</a:t>
            </a:r>
            <a:r>
              <a:rPr lang="en-GB" dirty="0"/>
              <a:t>t between realities on the ground (child meeting milestones, doing acceptably well) and social workers’ view (mother could not meet child’s future needs)</a:t>
            </a:r>
          </a:p>
          <a:p>
            <a:pPr marL="257175" lvl="2" indent="-257175"/>
            <a:endParaRPr lang="en-GB" dirty="0"/>
          </a:p>
          <a:p>
            <a:pPr marL="257175" lvl="2" indent="-257175"/>
            <a:r>
              <a:rPr lang="en-GB" b="1" dirty="0"/>
              <a:t>Ability to learn </a:t>
            </a:r>
            <a:r>
              <a:rPr lang="en-GB" dirty="0"/>
              <a:t>- the psychologist, who had assessed the mother for 90 minutes some considerable time before the court hearing, gave evidence that she believed mother could not learn - yet support workers confirmed mother had learned how to cook, follow charts and lists, carry out basic risk assessment of potential partners</a:t>
            </a:r>
          </a:p>
          <a:p>
            <a:pPr marL="257175" lvl="2" indent="-257175"/>
            <a:endParaRPr lang="en-GB" dirty="0"/>
          </a:p>
          <a:p>
            <a:pPr marL="257175" lvl="2" indent="-257175"/>
            <a:r>
              <a:rPr lang="en-GB" b="1" dirty="0"/>
              <a:t>Prediction</a:t>
            </a:r>
            <a:r>
              <a:rPr lang="en-GB" dirty="0"/>
              <a:t> - all the child workers predicted mother could not keep child safe from future harm – but this was speculative. Difficult to know, at this stage, what impact the (as yet unidentified) support would have on the welfare of the child. </a:t>
            </a:r>
          </a:p>
          <a:p>
            <a:pPr marL="257175" lvl="2" indent="-257175"/>
            <a:endParaRPr lang="en-GB" dirty="0"/>
          </a:p>
          <a:p>
            <a:pPr marL="0" lvl="2" indent="0">
              <a:buNone/>
            </a:pPr>
            <a:endParaRPr lang="en-GB" dirty="0"/>
          </a:p>
          <a:p>
            <a:pPr marL="257175" lvl="2" indent="-257175"/>
            <a:endParaRPr lang="en-GB" dirty="0"/>
          </a:p>
          <a:p>
            <a:pPr marL="257175" lvl="2" indent="-257175"/>
            <a:endParaRPr lang="en-GB" dirty="0"/>
          </a:p>
          <a:p>
            <a:pPr marL="257175" lvl="2" indent="-257175"/>
            <a:endParaRPr lang="en-GB" dirty="0"/>
          </a:p>
        </p:txBody>
      </p:sp>
      <p:pic>
        <p:nvPicPr>
          <p:cNvPr id="5" name="Picture 2" descr="U:\nfrc\projects\WTWPN Phase 3\photos\WTWPN website pics 01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1193" y="468365"/>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146365522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GB" sz="2700" dirty="0"/>
            </a:br>
            <a:r>
              <a:rPr lang="en-GB" sz="2400" b="1" dirty="0"/>
              <a:t>Re Y - Bridging the gap</a:t>
            </a:r>
            <a:br>
              <a:rPr lang="en-GB" sz="2400" b="1" dirty="0"/>
            </a:br>
            <a:r>
              <a:rPr lang="en-GB" sz="2400" b="1" dirty="0"/>
              <a:t>(</a:t>
            </a:r>
            <a:r>
              <a:rPr lang="en-GB" sz="2400" b="1" dirty="0" err="1"/>
              <a:t>cont</a:t>
            </a:r>
            <a:r>
              <a:rPr lang="en-GB" sz="2400" b="1" dirty="0"/>
              <a:t>)</a:t>
            </a:r>
            <a:br>
              <a:rPr lang="en-GB" sz="2400" b="1" dirty="0"/>
            </a:br>
            <a:endParaRPr lang="en-GB" sz="2700" b="1" dirty="0"/>
          </a:p>
        </p:txBody>
      </p:sp>
      <p:sp>
        <p:nvSpPr>
          <p:cNvPr id="3" name="Content Placeholder 2"/>
          <p:cNvSpPr>
            <a:spLocks noGrp="1"/>
          </p:cNvSpPr>
          <p:nvPr>
            <p:ph idx="1"/>
          </p:nvPr>
        </p:nvSpPr>
        <p:spPr/>
        <p:txBody>
          <a:bodyPr>
            <a:normAutofit/>
          </a:bodyPr>
          <a:lstStyle/>
          <a:p>
            <a:pPr marL="257175" lvl="2" indent="-257175"/>
            <a:r>
              <a:rPr lang="en-GB" b="1" dirty="0"/>
              <a:t>Not child care experts </a:t>
            </a:r>
            <a:r>
              <a:rPr lang="en-GB" dirty="0"/>
              <a:t>– the Judge was wrong to dismiss views of support workers on the basis that they were not child care experts</a:t>
            </a:r>
          </a:p>
          <a:p>
            <a:pPr marL="257175" lvl="2" indent="-257175"/>
            <a:endParaRPr lang="en-GB" dirty="0"/>
          </a:p>
          <a:p>
            <a:pPr marL="257175" lvl="2" indent="-257175"/>
            <a:r>
              <a:rPr lang="en-GB" b="1" dirty="0"/>
              <a:t>Targeted assistance </a:t>
            </a:r>
            <a:r>
              <a:rPr lang="en-GB" dirty="0"/>
              <a:t>- obligation of the court to assess extent to which inadequacies in the standard of parenting can be overcome by targeted assistance. </a:t>
            </a:r>
          </a:p>
          <a:p>
            <a:pPr marL="257175" lvl="2" indent="-257175"/>
            <a:endParaRPr lang="en-GB" dirty="0"/>
          </a:p>
          <a:p>
            <a:pPr marL="257175" lvl="2" indent="-257175"/>
            <a:r>
              <a:rPr lang="en-GB" b="1" dirty="0"/>
              <a:t>Better environment </a:t>
            </a:r>
            <a:r>
              <a:rPr lang="en-GB" dirty="0"/>
              <a:t>- avoid asking whether permanent separation from the mother provides a better environment for the child to be brought up in; instead, focus on whether parenting under such a support package would be harmful to the child’s health and development.</a:t>
            </a:r>
          </a:p>
          <a:p>
            <a:pPr marL="257175" lvl="2" indent="-257175"/>
            <a:endParaRPr lang="en-GB" dirty="0"/>
          </a:p>
          <a:p>
            <a:pPr marL="257175" lvl="2" indent="-257175"/>
            <a:r>
              <a:rPr lang="en-GB" b="1" dirty="0"/>
              <a:t>Intense environment - </a:t>
            </a:r>
            <a:r>
              <a:rPr lang="en-GB" dirty="0"/>
              <a:t>negative assessment followed 12 week residential, again in contrast to support workers’ views. The intense environment of the residential assessment unit was recognised by the court.</a:t>
            </a:r>
          </a:p>
          <a:p>
            <a:pPr marL="257175" lvl="2" indent="-257175"/>
            <a:endParaRPr lang="en-GB" dirty="0"/>
          </a:p>
          <a:p>
            <a:pPr marL="0" lvl="2" indent="0">
              <a:buNone/>
            </a:pPr>
            <a:endParaRPr lang="en-GB" dirty="0"/>
          </a:p>
          <a:p>
            <a:pPr marL="257175" lvl="2" indent="-257175"/>
            <a:endParaRPr lang="en-GB" dirty="0"/>
          </a:p>
          <a:p>
            <a:pPr marL="257175" lvl="2" indent="-257175"/>
            <a:endParaRPr lang="en-GB" dirty="0"/>
          </a:p>
          <a:p>
            <a:pPr marL="257175" lvl="2" indent="-257175"/>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1899" y="468365"/>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165295930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700" b="1" dirty="0"/>
              <a:t>Re T (A Child) [2018]</a:t>
            </a:r>
          </a:p>
        </p:txBody>
      </p:sp>
      <p:sp>
        <p:nvSpPr>
          <p:cNvPr id="3" name="Content Placeholder 2"/>
          <p:cNvSpPr>
            <a:spLocks noGrp="1"/>
          </p:cNvSpPr>
          <p:nvPr>
            <p:ph idx="1"/>
          </p:nvPr>
        </p:nvSpPr>
        <p:spPr/>
        <p:txBody>
          <a:bodyPr>
            <a:normAutofit/>
          </a:bodyPr>
          <a:lstStyle/>
          <a:p>
            <a:r>
              <a:rPr lang="en-GB" dirty="0"/>
              <a:t>Court of Appeal noted from earlier cases that:</a:t>
            </a:r>
          </a:p>
          <a:p>
            <a:endParaRPr lang="en-GB" dirty="0"/>
          </a:p>
          <a:p>
            <a:r>
              <a:rPr lang="en-GB" dirty="0"/>
              <a:t>It is not open to the LA to decline to accept the court’s assessment and evaluation of risk, and it cannot refuse to provide lawful and reasonable services that would be necessary to support the court’s decision if by doing so it would unlawfully breach the rights of the family concerned.</a:t>
            </a:r>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774" y="614470"/>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346016982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sz="2700" b="1" dirty="0">
                <a:solidFill>
                  <a:prstClr val="black"/>
                </a:solidFill>
              </a:rPr>
            </a:br>
            <a:r>
              <a:rPr lang="en-GB" sz="2700" b="1" dirty="0">
                <a:solidFill>
                  <a:prstClr val="black"/>
                </a:solidFill>
              </a:rPr>
              <a:t>A Local Authority v G</a:t>
            </a:r>
            <a:br>
              <a:rPr lang="en-GB" sz="2700" b="1" dirty="0">
                <a:solidFill>
                  <a:prstClr val="black"/>
                </a:solidFill>
              </a:rPr>
            </a:br>
            <a:r>
              <a:rPr lang="en-GB" sz="2700" b="1" dirty="0">
                <a:solidFill>
                  <a:prstClr val="black"/>
                </a:solidFill>
              </a:rPr>
              <a:t> [2017] (</a:t>
            </a:r>
            <a:r>
              <a:rPr lang="en-GB" sz="2700" b="1" dirty="0" err="1">
                <a:solidFill>
                  <a:prstClr val="black"/>
                </a:solidFill>
              </a:rPr>
              <a:t>cont</a:t>
            </a:r>
            <a:r>
              <a:rPr lang="en-GB" sz="2700" b="1" dirty="0">
                <a:solidFill>
                  <a:prstClr val="black"/>
                </a:solidFill>
              </a:rPr>
              <a:t>)</a:t>
            </a:r>
            <a:br>
              <a:rPr lang="en-GB" sz="2700" b="1" dirty="0">
                <a:solidFill>
                  <a:prstClr val="black"/>
                </a:solidFill>
              </a:rPr>
            </a:br>
            <a:endParaRPr lang="en-GB" dirty="0"/>
          </a:p>
        </p:txBody>
      </p:sp>
      <p:sp>
        <p:nvSpPr>
          <p:cNvPr id="3" name="Content Placeholder 2"/>
          <p:cNvSpPr>
            <a:spLocks noGrp="1"/>
          </p:cNvSpPr>
          <p:nvPr>
            <p:ph idx="1"/>
          </p:nvPr>
        </p:nvSpPr>
        <p:spPr/>
        <p:txBody>
          <a:bodyPr/>
          <a:lstStyle/>
          <a:p>
            <a:endParaRPr lang="en-GB" i="1" dirty="0"/>
          </a:p>
          <a:p>
            <a:endParaRPr lang="en-GB" i="1" dirty="0"/>
          </a:p>
          <a:p>
            <a:r>
              <a:rPr lang="en-GB" i="1" dirty="0"/>
              <a:t>To describe the Guidance as a ‘counsel of perfection’ is to give a charter to ignore it which should be robustly challenged; [para 215] </a:t>
            </a:r>
            <a:r>
              <a:rPr lang="en-GB" i="1" dirty="0" err="1"/>
              <a:t>HHJ</a:t>
            </a:r>
            <a:r>
              <a:rPr lang="en-GB" i="1" dirty="0"/>
              <a:t> </a:t>
            </a:r>
            <a:r>
              <a:rPr lang="en-GB" i="1" dirty="0" err="1"/>
              <a:t>Dancey</a:t>
            </a:r>
            <a:endParaRPr lang="en-GB" i="1" dirty="0"/>
          </a:p>
          <a:p>
            <a:endParaRPr lang="en-GB" dirty="0"/>
          </a:p>
        </p:txBody>
      </p:sp>
      <p:sp>
        <p:nvSpPr>
          <p:cNvPr id="4" name="Footer Placeholder 3"/>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224" y="468365"/>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63268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t>President’s Guidance </a:t>
            </a:r>
            <a:br>
              <a:rPr lang="en-GB" sz="2400" b="1" dirty="0"/>
            </a:br>
            <a:r>
              <a:rPr lang="en-GB" sz="2400" b="1" dirty="0"/>
              <a:t>10 April 2018</a:t>
            </a:r>
          </a:p>
        </p:txBody>
      </p:sp>
      <p:sp>
        <p:nvSpPr>
          <p:cNvPr id="3" name="Content Placeholder 2"/>
          <p:cNvSpPr>
            <a:spLocks noGrp="1"/>
          </p:cNvSpPr>
          <p:nvPr>
            <p:ph idx="1"/>
          </p:nvPr>
        </p:nvSpPr>
        <p:spPr/>
        <p:txBody>
          <a:bodyPr>
            <a:normAutofit/>
          </a:bodyPr>
          <a:lstStyle/>
          <a:p>
            <a:pPr marL="0" indent="0">
              <a:buNone/>
            </a:pPr>
            <a:r>
              <a:rPr lang="en-US" dirty="0"/>
              <a:t>President of the Family Division’s Guidance – Family Proceedings: Parents with a Learning Disability</a:t>
            </a:r>
          </a:p>
          <a:p>
            <a:endParaRPr lang="en-US" dirty="0"/>
          </a:p>
          <a:p>
            <a:r>
              <a:rPr lang="en-GB" i="1" dirty="0"/>
              <a:t>‘My primary purpose in issuing this Guidance is to bring to the attention of practitioners and judges, and to commend for careful consideration and application by everyone, the very important “Good practice guidance on working with parents with a learning disability” issued by the Working Together with Parents Network and the Norah Fry Centre in September 2016</a:t>
            </a:r>
            <a:r>
              <a:rPr lang="en-GB" dirty="0"/>
              <a:t>:’</a:t>
            </a:r>
            <a:endParaRPr lang="en-US" dirty="0"/>
          </a:p>
          <a:p>
            <a:pPr marL="0" indent="0">
              <a:buNone/>
            </a:pPr>
            <a:endParaRPr lang="en-US"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919" y="563526"/>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339321006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t>Children and Families</a:t>
            </a:r>
            <a:br>
              <a:rPr lang="en-GB" sz="2400" b="1" dirty="0"/>
            </a:br>
            <a:r>
              <a:rPr lang="en-GB" sz="2400" b="1" dirty="0"/>
              <a:t>Act 2014</a:t>
            </a:r>
          </a:p>
        </p:txBody>
      </p:sp>
      <p:sp>
        <p:nvSpPr>
          <p:cNvPr id="3" name="Content Placeholder 2"/>
          <p:cNvSpPr>
            <a:spLocks noGrp="1"/>
          </p:cNvSpPr>
          <p:nvPr>
            <p:ph idx="1"/>
          </p:nvPr>
        </p:nvSpPr>
        <p:spPr/>
        <p:txBody>
          <a:bodyPr>
            <a:normAutofit/>
          </a:bodyPr>
          <a:lstStyle/>
          <a:p>
            <a:r>
              <a:rPr lang="en-GB" dirty="0"/>
              <a:t>Expert reports can only be commissioned if the court deems it “necessary to resolve proceedings justly”.</a:t>
            </a:r>
          </a:p>
          <a:p>
            <a:endParaRPr lang="en-GB" dirty="0"/>
          </a:p>
          <a:p>
            <a:r>
              <a:rPr lang="en-GB" dirty="0"/>
              <a:t>Reliance placed on social worker’s reports and assessments – 	</a:t>
            </a:r>
          </a:p>
          <a:p>
            <a:pPr lvl="1"/>
            <a:r>
              <a:rPr lang="en-GB" dirty="0"/>
              <a:t>What is their expertise in working with parents with learning difficulties? </a:t>
            </a:r>
          </a:p>
          <a:p>
            <a:pPr lvl="1"/>
            <a:r>
              <a:rPr lang="en-GB" dirty="0"/>
              <a:t>How have they applied the GPG principles?</a:t>
            </a:r>
          </a:p>
          <a:p>
            <a:pPr lvl="1"/>
            <a:r>
              <a:rPr lang="en-GB" dirty="0"/>
              <a:t>Is their assessment specifically tailored for a parent with learning disabilities?</a:t>
            </a:r>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8792" y="563526"/>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96300391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err="1"/>
              <a:t>HB</a:t>
            </a:r>
            <a:r>
              <a:rPr lang="en-GB" sz="2400" b="1" dirty="0"/>
              <a:t> v </a:t>
            </a:r>
            <a:r>
              <a:rPr lang="en-GB" sz="2400" b="1" dirty="0" err="1"/>
              <a:t>PB</a:t>
            </a:r>
            <a:r>
              <a:rPr lang="en-GB" sz="2400" b="1" dirty="0"/>
              <a:t> [2013]</a:t>
            </a:r>
          </a:p>
        </p:txBody>
      </p:sp>
      <p:sp>
        <p:nvSpPr>
          <p:cNvPr id="3" name="Content Placeholder 2"/>
          <p:cNvSpPr>
            <a:spLocks noGrp="1"/>
          </p:cNvSpPr>
          <p:nvPr>
            <p:ph idx="1"/>
          </p:nvPr>
        </p:nvSpPr>
        <p:spPr/>
        <p:txBody>
          <a:bodyPr>
            <a:normAutofit fontScale="85000" lnSpcReduction="20000"/>
          </a:bodyPr>
          <a:lstStyle/>
          <a:p>
            <a:pPr marL="0" indent="0">
              <a:buNone/>
            </a:pPr>
            <a:r>
              <a:rPr lang="en-GB" dirty="0"/>
              <a:t>Fabricated illness case, but clear parallels with parents with a learning disability cases.</a:t>
            </a:r>
          </a:p>
          <a:p>
            <a:pPr marL="0" indent="0">
              <a:buNone/>
            </a:pPr>
            <a:endParaRPr lang="en-GB" dirty="0"/>
          </a:p>
          <a:p>
            <a:r>
              <a:rPr lang="en-GB" dirty="0"/>
              <a:t>The social worker had no </a:t>
            </a:r>
          </a:p>
          <a:p>
            <a:pPr lvl="1"/>
            <a:r>
              <a:rPr lang="en-GB" dirty="0"/>
              <a:t>awareness of the relevant guidelines</a:t>
            </a:r>
          </a:p>
          <a:p>
            <a:pPr lvl="1"/>
            <a:r>
              <a:rPr lang="en-GB" dirty="0"/>
              <a:t>training in relation to these cases</a:t>
            </a:r>
          </a:p>
          <a:p>
            <a:pPr lvl="1"/>
            <a:r>
              <a:rPr lang="en-GB" dirty="0"/>
              <a:t>experience of such cases</a:t>
            </a:r>
          </a:p>
          <a:p>
            <a:pPr marL="342900" lvl="1" indent="0">
              <a:buNone/>
            </a:pPr>
            <a:endParaRPr lang="en-GB" dirty="0"/>
          </a:p>
          <a:p>
            <a:r>
              <a:rPr lang="en-GB" dirty="0"/>
              <a:t>The court found the LA had ‘</a:t>
            </a:r>
            <a:r>
              <a:rPr lang="en-GB" i="1" dirty="0"/>
              <a:t>failed to attach any, or any appropriate significance to the important national published guidance relevant in cases of this kind’ </a:t>
            </a:r>
            <a:r>
              <a:rPr lang="en-GB" dirty="0"/>
              <a:t>and  had failed </a:t>
            </a:r>
            <a:r>
              <a:rPr lang="en-GB" i="1" dirty="0"/>
              <a:t>‘to ensure that the allocated social worker was aware of the relevant Guidance’.</a:t>
            </a:r>
          </a:p>
          <a:p>
            <a:endParaRPr lang="en-GB" dirty="0"/>
          </a:p>
          <a:p>
            <a:r>
              <a:rPr lang="en-GB" dirty="0"/>
              <a:t>The court said it could not ‘</a:t>
            </a:r>
            <a:r>
              <a:rPr lang="en-GB" i="1" dirty="0"/>
              <a:t>allow the Local Authority’s hard pressed financial resources to allow me to release it … from its clear statutory responsibility </a:t>
            </a:r>
            <a:r>
              <a:rPr lang="en-GB" dirty="0"/>
              <a:t>…’</a:t>
            </a:r>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1083" y="614470"/>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403919331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t>Expert Reports</a:t>
            </a:r>
          </a:p>
        </p:txBody>
      </p:sp>
      <p:sp>
        <p:nvSpPr>
          <p:cNvPr id="3" name="Content Placeholder 2"/>
          <p:cNvSpPr>
            <a:spLocks noGrp="1"/>
          </p:cNvSpPr>
          <p:nvPr>
            <p:ph idx="1"/>
          </p:nvPr>
        </p:nvSpPr>
        <p:spPr/>
        <p:txBody>
          <a:bodyPr>
            <a:normAutofit lnSpcReduction="10000"/>
          </a:bodyPr>
          <a:lstStyle/>
          <a:p>
            <a:endParaRPr lang="en-GB" dirty="0"/>
          </a:p>
          <a:p>
            <a:r>
              <a:rPr lang="en-GB" dirty="0"/>
              <a:t>Re TG (Care Proceedings: Case Management: Expert evidence) [2013] EWCA </a:t>
            </a:r>
            <a:r>
              <a:rPr lang="en-GB" dirty="0" err="1"/>
              <a:t>Civ</a:t>
            </a:r>
            <a:r>
              <a:rPr lang="en-GB" dirty="0"/>
              <a:t> 5 – The judge will need to consider the nature of the particular expert evidence the admission of which is in issue. ‘</a:t>
            </a:r>
            <a:r>
              <a:rPr lang="en-GB" i="1" dirty="0"/>
              <a:t>The evidence of an expert in one discipline may be of marginal use; the evidence of an expert in another discipline may be crucial’. (</a:t>
            </a:r>
            <a:r>
              <a:rPr lang="en-GB" dirty="0"/>
              <a:t>Munby P.)</a:t>
            </a:r>
          </a:p>
          <a:p>
            <a:endParaRPr lang="en-GB" dirty="0"/>
          </a:p>
          <a:p>
            <a:r>
              <a:rPr lang="en-GB" dirty="0"/>
              <a:t>Re B (A Child)[2013] UKSC 33 the court highlighted the need in care cases for the court to be presented with the best possible evidence upon which to make the decision. Decisions which require the ‘</a:t>
            </a:r>
            <a:r>
              <a:rPr lang="en-GB" i="1" dirty="0"/>
              <a:t>highest level of evidence’. </a:t>
            </a:r>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955" y="607545"/>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287553619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t>Assessments</a:t>
            </a:r>
          </a:p>
        </p:txBody>
      </p:sp>
      <p:sp>
        <p:nvSpPr>
          <p:cNvPr id="3" name="Content Placeholder 2"/>
          <p:cNvSpPr>
            <a:spLocks noGrp="1"/>
          </p:cNvSpPr>
          <p:nvPr>
            <p:ph idx="1"/>
          </p:nvPr>
        </p:nvSpPr>
        <p:spPr/>
        <p:txBody>
          <a:bodyPr>
            <a:normAutofit lnSpcReduction="10000"/>
          </a:bodyPr>
          <a:lstStyle/>
          <a:p>
            <a:pPr marL="0" indent="0">
              <a:buNone/>
            </a:pPr>
            <a:r>
              <a:rPr lang="en-GB" dirty="0"/>
              <a:t>Re Z (A Child: Independent Social Work Assessment) [2014] EWHC 729 HHJ Bellamy sitting as a HC Judge held: </a:t>
            </a:r>
          </a:p>
          <a:p>
            <a:pPr marL="0" indent="0">
              <a:buNone/>
            </a:pPr>
            <a:endParaRPr lang="en-GB" dirty="0"/>
          </a:p>
          <a:p>
            <a:pPr marL="0" indent="0">
              <a:buNone/>
            </a:pPr>
            <a:r>
              <a:rPr lang="en-GB" i="1" dirty="0"/>
              <a:t>‘In any case in which a local authority applies to the court for a care order, the assessment of the parent is of critical importance. That assessment will be a key piece of the evidential jigsaw, which informs the local authority’s decision-making, in particular with the formulation of its care plan. If the assessment is deficient then it is likely to undermine the reliability of the decision-making process. It follows from there, that any assessment of a parent must be, and must be seen to be, fair, robust and thorough.’ </a:t>
            </a:r>
            <a:r>
              <a:rPr lang="en-GB" dirty="0"/>
              <a:t>[130] </a:t>
            </a:r>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229" y="549672"/>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79193601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r>
              <a:rPr lang="en-GB" sz="3000" b="1" dirty="0"/>
              <a:t>WTPN Assessment guidan</a:t>
            </a:r>
            <a:r>
              <a:rPr lang="en-GB" sz="2700" b="1" dirty="0"/>
              <a:t>ce</a:t>
            </a:r>
            <a:br>
              <a:rPr lang="en-GB" sz="2700" b="1" dirty="0"/>
            </a:br>
            <a:r>
              <a:rPr lang="en-GB" sz="2700" b="1" dirty="0">
                <a:hlinkClick r:id="rId2"/>
              </a:rPr>
              <a:t>www.wtpn.co.uk</a:t>
            </a:r>
            <a:br>
              <a:rPr lang="en-GB" sz="2400" b="1" dirty="0"/>
            </a:br>
            <a:endParaRPr lang="en-GB" sz="3000" b="1" dirty="0"/>
          </a:p>
        </p:txBody>
      </p:sp>
      <p:sp>
        <p:nvSpPr>
          <p:cNvPr id="3" name="Content Placeholder 2"/>
          <p:cNvSpPr>
            <a:spLocks noGrp="1"/>
          </p:cNvSpPr>
          <p:nvPr>
            <p:ph idx="1"/>
          </p:nvPr>
        </p:nvSpPr>
        <p:spPr/>
        <p:txBody>
          <a:bodyPr>
            <a:normAutofit lnSpcReduction="10000"/>
          </a:bodyPr>
          <a:lstStyle/>
          <a:p>
            <a:pPr marL="0" indent="0">
              <a:buNone/>
            </a:pPr>
            <a:r>
              <a:rPr lang="en-GB" b="1" dirty="0"/>
              <a:t>Parenting Assessments for Parents with Learning Difficulties</a:t>
            </a:r>
          </a:p>
          <a:p>
            <a:r>
              <a:rPr lang="en-GB" dirty="0"/>
              <a:t>Sets out basic guidelines and key messages </a:t>
            </a:r>
          </a:p>
          <a:p>
            <a:r>
              <a:rPr lang="en-GB" dirty="0"/>
              <a:t>Addresses erroneous assumptions e.g. IQ is a predictor of parenting ability / children will not receive adequate stimulation / parents will not be able to learn new skills</a:t>
            </a:r>
          </a:p>
          <a:p>
            <a:r>
              <a:rPr lang="en-GB" dirty="0"/>
              <a:t>Provides authoritative research references in support </a:t>
            </a:r>
          </a:p>
          <a:p>
            <a:r>
              <a:rPr lang="en-GB" dirty="0"/>
              <a:t>Suggests factors that the assessment should take into account so that appropriate supports and teaching methods are identified and provided</a:t>
            </a:r>
          </a:p>
          <a:p>
            <a:r>
              <a:rPr lang="en-GB" dirty="0"/>
              <a:t>See also the British Psychological Society Good Practice Guidance for Clinical Psychologists when Assessing Parents with Learning Disabilities</a:t>
            </a:r>
          </a:p>
          <a:p>
            <a:endParaRPr lang="en-GB" dirty="0"/>
          </a:p>
        </p:txBody>
      </p:sp>
      <p:pic>
        <p:nvPicPr>
          <p:cNvPr id="5" name="Picture 2" descr="U:\nfrc\projects\WTWPN Phase 3\photos\WTWPN website pics 01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974" y="577381"/>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1005285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F788653-AF47-41CC-8195-4EF3CC00E01A}"/>
              </a:ext>
            </a:extLst>
          </p:cNvPr>
          <p:cNvSpPr>
            <a:spLocks noGrp="1"/>
          </p:cNvSpPr>
          <p:nvPr>
            <p:ph type="title"/>
          </p:nvPr>
        </p:nvSpPr>
        <p:spPr>
          <a:xfrm>
            <a:off x="251520" y="1196752"/>
            <a:ext cx="8614668" cy="660183"/>
          </a:xfrm>
        </p:spPr>
        <p:txBody>
          <a:bodyPr/>
          <a:lstStyle/>
          <a:p>
            <a:r>
              <a:rPr lang="en-GB" dirty="0"/>
              <a:t>Scotland is leading the way</a:t>
            </a:r>
          </a:p>
        </p:txBody>
      </p:sp>
      <p:sp>
        <p:nvSpPr>
          <p:cNvPr id="7" name="Text Placeholder 6">
            <a:extLst>
              <a:ext uri="{FF2B5EF4-FFF2-40B4-BE49-F238E27FC236}">
                <a16:creationId xmlns:a16="http://schemas.microsoft.com/office/drawing/2014/main" id="{1D52845F-B1E7-49D3-B6D0-FF1F9898D381}"/>
              </a:ext>
            </a:extLst>
          </p:cNvPr>
          <p:cNvSpPr>
            <a:spLocks noGrp="1"/>
          </p:cNvSpPr>
          <p:nvPr>
            <p:ph type="body" idx="1"/>
          </p:nvPr>
        </p:nvSpPr>
        <p:spPr>
          <a:xfrm>
            <a:off x="251520" y="1856935"/>
            <a:ext cx="8640960" cy="4269229"/>
          </a:xfrm>
        </p:spPr>
        <p:txBody>
          <a:bodyPr/>
          <a:lstStyle/>
          <a:p>
            <a:pPr marL="25400" indent="0">
              <a:buNone/>
            </a:pPr>
            <a:r>
              <a:rPr lang="en-GB" sz="2400" dirty="0"/>
              <a:t>Supported Parenting services projects piloted in 2017 included:</a:t>
            </a:r>
          </a:p>
          <a:p>
            <a:r>
              <a:rPr lang="en-GB" sz="2400" dirty="0"/>
              <a:t>Peer Support. </a:t>
            </a:r>
          </a:p>
          <a:p>
            <a:r>
              <a:rPr lang="en-GB" sz="2400" dirty="0"/>
              <a:t>Parenting support and capacity building at home.</a:t>
            </a:r>
          </a:p>
          <a:p>
            <a:r>
              <a:rPr lang="en-GB" sz="2400" dirty="0"/>
              <a:t>Mellow Futures Toddlers (adapted parenting programme for parents with learning difficulties focusing on the toddler years).</a:t>
            </a:r>
          </a:p>
          <a:p>
            <a:r>
              <a:rPr lang="en-GB" sz="2400" dirty="0"/>
              <a:t>Knowledge exchange between partners in the Fife Care Pathway for mothers and fathers during pregnancy and shortly after.</a:t>
            </a:r>
          </a:p>
          <a:p>
            <a:r>
              <a:rPr lang="en-GB" sz="2400" b="1" dirty="0"/>
              <a:t> </a:t>
            </a:r>
            <a:r>
              <a:rPr lang="en-GB" sz="2400" dirty="0"/>
              <a:t>Relationship counselling.</a:t>
            </a:r>
            <a:endParaRPr lang="en-GB" dirty="0"/>
          </a:p>
          <a:p>
            <a:endParaRPr lang="en-GB" dirty="0"/>
          </a:p>
          <a:p>
            <a:pPr marL="25400" indent="0">
              <a:buNone/>
            </a:pPr>
            <a:endParaRPr lang="en-GB" dirty="0"/>
          </a:p>
          <a:p>
            <a:endParaRPr lang="en-GB" dirty="0"/>
          </a:p>
        </p:txBody>
      </p:sp>
      <p:sp>
        <p:nvSpPr>
          <p:cNvPr id="3" name="Footer Placeholder 2">
            <a:extLst>
              <a:ext uri="{FF2B5EF4-FFF2-40B4-BE49-F238E27FC236}">
                <a16:creationId xmlns:a16="http://schemas.microsoft.com/office/drawing/2014/main" id="{31FF1E61-37D2-40DF-8A3C-4C70666FE4FD}"/>
              </a:ext>
            </a:extLst>
          </p:cNvPr>
          <p:cNvSpPr>
            <a:spLocks noGrp="1"/>
          </p:cNvSpPr>
          <p:nvPr>
            <p:ph type="ftr" idx="11"/>
          </p:nvPr>
        </p:nvSpPr>
        <p:spPr>
          <a:xfrm>
            <a:off x="1183665" y="7977139"/>
            <a:ext cx="3867150" cy="365125"/>
          </a:xfrm>
        </p:spPr>
        <p:txBody>
          <a:bodyPr/>
          <a:lstStyle/>
          <a:p>
            <a:endParaRPr lang="en-GB" dirty="0"/>
          </a:p>
        </p:txBody>
      </p:sp>
      <p:sp>
        <p:nvSpPr>
          <p:cNvPr id="4" name="Slide Number Placeholder 3">
            <a:extLst>
              <a:ext uri="{FF2B5EF4-FFF2-40B4-BE49-F238E27FC236}">
                <a16:creationId xmlns:a16="http://schemas.microsoft.com/office/drawing/2014/main" id="{6FBC5835-A466-46D0-9567-75EC40F16FF5}"/>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GB" smtClean="0"/>
              <a:t>9</a:t>
            </a:fld>
            <a:endParaRPr lang="en-GB"/>
          </a:p>
        </p:txBody>
      </p:sp>
      <p:sp>
        <p:nvSpPr>
          <p:cNvPr id="5" name="Date Placeholder 4">
            <a:extLst>
              <a:ext uri="{FF2B5EF4-FFF2-40B4-BE49-F238E27FC236}">
                <a16:creationId xmlns:a16="http://schemas.microsoft.com/office/drawing/2014/main" id="{7A9C5913-040D-402F-99F5-FB390AAE5802}"/>
              </a:ext>
            </a:extLst>
          </p:cNvPr>
          <p:cNvSpPr>
            <a:spLocks noGrp="1"/>
          </p:cNvSpPr>
          <p:nvPr>
            <p:ph type="dt" idx="10"/>
          </p:nvPr>
        </p:nvSpPr>
        <p:spPr/>
        <p:txBody>
          <a:bodyPr/>
          <a:lstStyle/>
          <a:p>
            <a:r>
              <a:rPr lang="en-US"/>
              <a:t>MAY 2018</a:t>
            </a:r>
          </a:p>
        </p:txBody>
      </p:sp>
    </p:spTree>
    <p:extLst>
      <p:ext uri="{BB962C8B-B14F-4D97-AF65-F5344CB8AC3E}">
        <p14:creationId xmlns:p14="http://schemas.microsoft.com/office/powerpoint/2010/main" val="303393629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solidFill>
                  <a:schemeClr val="tx2"/>
                </a:solidFill>
                <a:latin typeface="Cambria" panose="02040503050406030204" pitchFamily="18" charset="0"/>
              </a:rPr>
            </a:br>
            <a:r>
              <a:rPr lang="en-GB" sz="2700" b="1" dirty="0"/>
              <a:t>Guiding principles include</a:t>
            </a:r>
            <a:br>
              <a:rPr lang="en-GB" sz="3000" b="1" dirty="0"/>
            </a:br>
            <a:endParaRPr lang="en-GB" sz="3000" b="1" dirty="0"/>
          </a:p>
        </p:txBody>
      </p:sp>
      <p:sp>
        <p:nvSpPr>
          <p:cNvPr id="3" name="Content Placeholder 2"/>
          <p:cNvSpPr>
            <a:spLocks noGrp="1"/>
          </p:cNvSpPr>
          <p:nvPr>
            <p:ph idx="1"/>
          </p:nvPr>
        </p:nvSpPr>
        <p:spPr/>
        <p:txBody>
          <a:bodyPr>
            <a:normAutofit lnSpcReduction="10000"/>
          </a:bodyPr>
          <a:lstStyle/>
          <a:p>
            <a:r>
              <a:rPr lang="en-GB" dirty="0"/>
              <a:t>Process is predominately child-focused rather than on parental behaviour alone</a:t>
            </a:r>
          </a:p>
          <a:p>
            <a:r>
              <a:rPr lang="en-GB" dirty="0"/>
              <a:t>Process uses language and communication that the parent can understand</a:t>
            </a:r>
          </a:p>
          <a:p>
            <a:r>
              <a:rPr lang="en-GB" dirty="0"/>
              <a:t>Content takes a contextual and functional approach</a:t>
            </a:r>
          </a:p>
          <a:p>
            <a:r>
              <a:rPr lang="en-GB" dirty="0"/>
              <a:t>Use of psychometric testing should not be the main or only source of assessment</a:t>
            </a:r>
          </a:p>
          <a:p>
            <a:r>
              <a:rPr lang="en-GB" dirty="0"/>
              <a:t>Importance of identifying parents’ strengths as well as needs</a:t>
            </a:r>
          </a:p>
          <a:p>
            <a:r>
              <a:rPr lang="en-GB" dirty="0"/>
              <a:t>What supports are and have been available – were they suitably targeted to meet the needs of the family?</a:t>
            </a:r>
          </a:p>
          <a:p>
            <a:r>
              <a:rPr lang="en-GB" dirty="0"/>
              <a:t>Good enough parenting – </a:t>
            </a:r>
            <a:r>
              <a:rPr lang="en-GB" b="1" dirty="0"/>
              <a:t>no greater expectation is to be required of a parent with learning difficulties</a:t>
            </a:r>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483" y="614470"/>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90229521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t>Invalid assessments</a:t>
            </a:r>
          </a:p>
        </p:txBody>
      </p:sp>
      <p:sp>
        <p:nvSpPr>
          <p:cNvPr id="3" name="Content Placeholder 2"/>
          <p:cNvSpPr>
            <a:spLocks noGrp="1"/>
          </p:cNvSpPr>
          <p:nvPr>
            <p:ph idx="1"/>
          </p:nvPr>
        </p:nvSpPr>
        <p:spPr/>
        <p:txBody>
          <a:bodyPr>
            <a:normAutofit/>
          </a:bodyPr>
          <a:lstStyle/>
          <a:p>
            <a:endParaRPr lang="en-GB" dirty="0"/>
          </a:p>
          <a:p>
            <a:pPr lvl="0"/>
            <a:r>
              <a:rPr lang="en-GB" sz="2800" dirty="0"/>
              <a:t>Invalid assessments </a:t>
            </a:r>
            <a:endParaRPr lang="en-GB" sz="2000" dirty="0"/>
          </a:p>
          <a:p>
            <a:pPr lvl="1"/>
            <a:r>
              <a:rPr lang="en-GB" sz="2400" dirty="0"/>
              <a:t>no advocate, </a:t>
            </a:r>
            <a:endParaRPr lang="en-GB" sz="1600" dirty="0"/>
          </a:p>
          <a:p>
            <a:pPr lvl="1"/>
            <a:r>
              <a:rPr lang="en-GB" sz="2400" dirty="0"/>
              <a:t>unable to participate fully, </a:t>
            </a:r>
            <a:endParaRPr lang="en-GB" sz="1600" dirty="0"/>
          </a:p>
          <a:p>
            <a:pPr lvl="1"/>
            <a:r>
              <a:rPr lang="en-GB" sz="2400" dirty="0"/>
              <a:t>assessor not PLD experienced, </a:t>
            </a:r>
            <a:endParaRPr lang="en-GB" sz="1600" dirty="0"/>
          </a:p>
          <a:p>
            <a:pPr lvl="1"/>
            <a:r>
              <a:rPr lang="en-GB" sz="2400" dirty="0"/>
              <a:t>not tailored or appropriate</a:t>
            </a:r>
            <a:endParaRPr lang="en-GB" sz="1600" dirty="0"/>
          </a:p>
          <a:p>
            <a:pPr lvl="1"/>
            <a:r>
              <a:rPr lang="en-GB" sz="2400" dirty="0"/>
              <a:t>assessment not specialist – </a:t>
            </a:r>
            <a:r>
              <a:rPr lang="en-GB" sz="2400" dirty="0" err="1"/>
              <a:t>PAMS</a:t>
            </a:r>
            <a:r>
              <a:rPr lang="en-GB" sz="2400" dirty="0"/>
              <a:t> / Learning Curves etc. </a:t>
            </a:r>
            <a:endParaRPr lang="en-GB" sz="1600" dirty="0"/>
          </a:p>
          <a:p>
            <a:pPr marL="0" indent="0">
              <a:buNone/>
            </a:pPr>
            <a:r>
              <a:rPr lang="en-GB" sz="2800" dirty="0"/>
              <a:t> </a:t>
            </a:r>
            <a:endParaRPr lang="en-GB" sz="2000" dirty="0"/>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065" y="646653"/>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284235875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t>Appropriate legal assistance</a:t>
            </a:r>
          </a:p>
        </p:txBody>
      </p:sp>
      <p:sp>
        <p:nvSpPr>
          <p:cNvPr id="3" name="Content Placeholder 2"/>
          <p:cNvSpPr>
            <a:spLocks noGrp="1"/>
          </p:cNvSpPr>
          <p:nvPr>
            <p:ph idx="1"/>
          </p:nvPr>
        </p:nvSpPr>
        <p:spPr>
          <a:xfrm>
            <a:off x="387927" y="1262461"/>
            <a:ext cx="8229600" cy="4938714"/>
          </a:xfrm>
        </p:spPr>
        <p:txBody>
          <a:bodyPr>
            <a:noAutofit/>
          </a:bodyPr>
          <a:lstStyle/>
          <a:p>
            <a:pPr marL="0" indent="0">
              <a:buNone/>
            </a:pPr>
            <a:r>
              <a:rPr lang="en-US" sz="1500" b="1" dirty="0"/>
              <a:t>Pre-proceedings list for solicitors</a:t>
            </a:r>
            <a:r>
              <a:rPr lang="en-US" sz="1500" dirty="0"/>
              <a:t> - Is the solicitor / barrister familiar with:</a:t>
            </a:r>
          </a:p>
          <a:p>
            <a:pPr marL="0" indent="0">
              <a:buNone/>
            </a:pPr>
            <a:endParaRPr lang="en-US" sz="1500" dirty="0"/>
          </a:p>
          <a:p>
            <a:r>
              <a:rPr lang="en-US" sz="1500" dirty="0"/>
              <a:t> The President of the Family Division’s Guidance (April 2018) Family Proceedings: Parents with a learning disability </a:t>
            </a:r>
            <a:r>
              <a:rPr lang="en-US" sz="1500" dirty="0">
                <a:hlinkClick r:id="rId2"/>
              </a:rPr>
              <a:t>https://www.judiciary.gov.uk/publications/family-proceedings-parents-with-a-learning-disability/</a:t>
            </a:r>
            <a:r>
              <a:rPr lang="en-US" sz="1500" dirty="0"/>
              <a:t> </a:t>
            </a:r>
          </a:p>
          <a:p>
            <a:endParaRPr lang="en-GB" sz="1500" dirty="0"/>
          </a:p>
          <a:p>
            <a:r>
              <a:rPr lang="en-GB" sz="1500" dirty="0"/>
              <a:t>The Good Practice Guidance on working with parents with a learning disability (2016) </a:t>
            </a:r>
            <a:r>
              <a:rPr lang="en-GB" sz="1500" u="sng" dirty="0">
                <a:hlinkClick r:id="rId3"/>
              </a:rPr>
              <a:t>http://www.bristol.ac.uk/sps/wtpn/resources/</a:t>
            </a:r>
            <a:r>
              <a:rPr lang="en-GB" sz="1500" dirty="0"/>
              <a:t> </a:t>
            </a:r>
          </a:p>
          <a:p>
            <a:endParaRPr lang="en-US" sz="1500" dirty="0"/>
          </a:p>
          <a:p>
            <a:pPr lvl="0"/>
            <a:r>
              <a:rPr lang="en-US" sz="1500" dirty="0"/>
              <a:t>Care Proceedings and Learning Disabled Parents - A Handbook for Family Lawyers. Abigail Bond </a:t>
            </a:r>
          </a:p>
          <a:p>
            <a:pPr lvl="0"/>
            <a:endParaRPr lang="en-US" sz="1500" dirty="0"/>
          </a:p>
          <a:p>
            <a:pPr lvl="0"/>
            <a:r>
              <a:rPr lang="en-US" sz="1500" dirty="0"/>
              <a:t>Relevant case law since the 2016 GPG e.g. re Y, re G</a:t>
            </a:r>
          </a:p>
          <a:p>
            <a:pPr lvl="0"/>
            <a:endParaRPr lang="en-US" sz="1500" dirty="0"/>
          </a:p>
          <a:p>
            <a:pPr lvl="0"/>
            <a:r>
              <a:rPr lang="en-GB" sz="1500" dirty="0"/>
              <a:t>Law Society Practice Note </a:t>
            </a:r>
            <a:r>
              <a:rPr lang="en-GB" sz="1500" u="sng" dirty="0">
                <a:hlinkClick r:id="rId4"/>
              </a:rPr>
              <a:t>http://www.lawsociety.org.uk/support-services/advice/practice-notes/meeting-the-needs-of-vulnerable-clients-july-2015/</a:t>
            </a:r>
            <a:r>
              <a:rPr lang="en-GB" sz="1500" dirty="0"/>
              <a:t> </a:t>
            </a:r>
          </a:p>
          <a:p>
            <a:pPr lvl="0"/>
            <a:endParaRPr lang="en-US" sz="1500" dirty="0"/>
          </a:p>
          <a:p>
            <a:pPr lvl="0"/>
            <a:r>
              <a:rPr lang="en-GB" sz="1500" dirty="0"/>
              <a:t>Advocate’s Gateway Toolkits </a:t>
            </a:r>
            <a:r>
              <a:rPr lang="en-GB" sz="1500" u="sng" dirty="0">
                <a:hlinkClick r:id="rId5"/>
              </a:rPr>
              <a:t>http://www.theadvocatesgateway.org/</a:t>
            </a:r>
            <a:r>
              <a:rPr lang="en-GB" sz="1500" dirty="0"/>
              <a:t> </a:t>
            </a:r>
          </a:p>
          <a:p>
            <a:pPr lvl="0"/>
            <a:endParaRPr lang="en-GB" sz="1500" dirty="0"/>
          </a:p>
          <a:p>
            <a:pPr lvl="0"/>
            <a:r>
              <a:rPr lang="en-GB" sz="1500" dirty="0" err="1"/>
              <a:t>PAMs</a:t>
            </a:r>
            <a:r>
              <a:rPr lang="en-GB" sz="1500" dirty="0"/>
              <a:t>, Learning Curves, Shared Lives, other local or national projects, programmes, initiatives, support</a:t>
            </a:r>
            <a:endParaRPr lang="en-US" sz="1500" dirty="0"/>
          </a:p>
        </p:txBody>
      </p:sp>
      <p:pic>
        <p:nvPicPr>
          <p:cNvPr id="5" name="Picture 2" descr="U:\nfrc\projects\WTWPN Phase 3\photos\WTWPN website pics 016.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6501" y="506915"/>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31940665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t>Areas for scrutiny / challenge</a:t>
            </a:r>
          </a:p>
        </p:txBody>
      </p:sp>
      <p:sp>
        <p:nvSpPr>
          <p:cNvPr id="3" name="Content Placeholder 2"/>
          <p:cNvSpPr>
            <a:spLocks noGrp="1"/>
          </p:cNvSpPr>
          <p:nvPr>
            <p:ph idx="1"/>
          </p:nvPr>
        </p:nvSpPr>
        <p:spPr/>
        <p:txBody>
          <a:bodyPr>
            <a:normAutofit fontScale="92500" lnSpcReduction="10000"/>
          </a:bodyPr>
          <a:lstStyle/>
          <a:p>
            <a:pPr marL="257175" lvl="1" indent="-257175">
              <a:buFont typeface="Arial" panose="020B0604020202020204" pitchFamily="34" charset="0"/>
              <a:buChar char="•"/>
            </a:pPr>
            <a:r>
              <a:rPr lang="en-GB" dirty="0"/>
              <a:t>Has the LA done what it can to avoid the threshold being reached? Or to avoid the need for removal? </a:t>
            </a:r>
          </a:p>
          <a:p>
            <a:pPr marL="257175" lvl="1" indent="-257175">
              <a:buFont typeface="Arial" panose="020B0604020202020204" pitchFamily="34" charset="0"/>
              <a:buChar char="•"/>
            </a:pPr>
            <a:r>
              <a:rPr lang="en-GB" dirty="0"/>
              <a:t>Have the processes been fair? </a:t>
            </a:r>
          </a:p>
          <a:p>
            <a:pPr marL="257175" lvl="1" indent="-257175">
              <a:buFont typeface="Arial" panose="020B0604020202020204" pitchFamily="34" charset="0"/>
              <a:buChar char="•"/>
            </a:pPr>
            <a:r>
              <a:rPr lang="en-GB" dirty="0"/>
              <a:t>Have the principles of the Good Practice Guidance been applied?</a:t>
            </a:r>
          </a:p>
          <a:p>
            <a:pPr marL="257175" lvl="1" indent="-257175">
              <a:buFont typeface="Arial" panose="020B0604020202020204" pitchFamily="34" charset="0"/>
              <a:buChar char="•"/>
            </a:pPr>
            <a:endParaRPr lang="en-GB" dirty="0"/>
          </a:p>
          <a:p>
            <a:pPr marL="342900" lvl="1" indent="0">
              <a:buNone/>
            </a:pPr>
            <a:r>
              <a:rPr lang="en-GB" dirty="0"/>
              <a:t>E.g.</a:t>
            </a:r>
          </a:p>
          <a:p>
            <a:pPr lvl="1"/>
            <a:r>
              <a:rPr lang="en-GB" dirty="0"/>
              <a:t>Has there been a reliance on numbers and diagnoses rather than the individual’s strengths and needs?</a:t>
            </a:r>
          </a:p>
          <a:p>
            <a:pPr lvl="1"/>
            <a:r>
              <a:rPr lang="en-GB" dirty="0"/>
              <a:t>Has there been too much focus on process and not enough on outcomes? </a:t>
            </a:r>
          </a:p>
          <a:p>
            <a:pPr lvl="1"/>
            <a:r>
              <a:rPr lang="en-GB" dirty="0"/>
              <a:t>Was the foster placement suitable? </a:t>
            </a:r>
          </a:p>
          <a:p>
            <a:pPr lvl="1"/>
            <a:r>
              <a:rPr lang="en-GB" dirty="0"/>
              <a:t>Was the assessment tailored and appropriate?</a:t>
            </a:r>
          </a:p>
          <a:p>
            <a:pPr lvl="1"/>
            <a:r>
              <a:rPr lang="en-GB" dirty="0"/>
              <a:t>Was the parent able to participate fully?</a:t>
            </a:r>
          </a:p>
          <a:p>
            <a:pPr lvl="1"/>
            <a:r>
              <a:rPr lang="en-GB" dirty="0"/>
              <a:t>Are concerns speculative or evidence-based?</a:t>
            </a:r>
          </a:p>
          <a:p>
            <a:pPr lvl="1"/>
            <a:r>
              <a:rPr lang="en-GB" dirty="0"/>
              <a:t>Have options to address risk been identified as well as the risks?</a:t>
            </a:r>
          </a:p>
          <a:p>
            <a:pPr lvl="1"/>
            <a:endParaRPr lang="en-GB" dirty="0"/>
          </a:p>
          <a:p>
            <a:endParaRPr lang="en-GB" dirty="0"/>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774" y="614470"/>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184394973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700" b="1" dirty="0"/>
              <a:t>Speculation not facts / </a:t>
            </a:r>
            <a:br>
              <a:rPr lang="en-GB" sz="2700" b="1" dirty="0"/>
            </a:br>
            <a:r>
              <a:rPr lang="en-GB" sz="2700" b="1" dirty="0"/>
              <a:t>identifying risk but not options </a:t>
            </a:r>
          </a:p>
        </p:txBody>
      </p:sp>
      <p:sp>
        <p:nvSpPr>
          <p:cNvPr id="3" name="Content Placeholder 2"/>
          <p:cNvSpPr>
            <a:spLocks noGrp="1"/>
          </p:cNvSpPr>
          <p:nvPr>
            <p:ph idx="1"/>
          </p:nvPr>
        </p:nvSpPr>
        <p:spPr/>
        <p:txBody>
          <a:bodyPr>
            <a:normAutofit fontScale="92500"/>
          </a:bodyPr>
          <a:lstStyle/>
          <a:p>
            <a:pPr lvl="0"/>
            <a:r>
              <a:rPr lang="en-GB" dirty="0"/>
              <a:t>Speculation / Identifying the risks, but not exploring options to address those risks</a:t>
            </a:r>
          </a:p>
          <a:p>
            <a:pPr lvl="0"/>
            <a:endParaRPr lang="en-GB" sz="1800" dirty="0"/>
          </a:p>
          <a:p>
            <a:pPr lvl="1"/>
            <a:r>
              <a:rPr lang="en-GB" dirty="0"/>
              <a:t>won’t be able to provide stimulation</a:t>
            </a:r>
            <a:endParaRPr lang="en-GB" sz="1500" dirty="0"/>
          </a:p>
          <a:p>
            <a:pPr lvl="1"/>
            <a:r>
              <a:rPr lang="en-GB" dirty="0"/>
              <a:t>won’t be able to help the child with its homework</a:t>
            </a:r>
            <a:endParaRPr lang="en-GB" sz="1500" dirty="0"/>
          </a:p>
          <a:p>
            <a:pPr lvl="1"/>
            <a:r>
              <a:rPr lang="en-GB" dirty="0"/>
              <a:t>the people providing support will be doing the parenting</a:t>
            </a:r>
            <a:endParaRPr lang="en-GB" sz="1500" dirty="0"/>
          </a:p>
          <a:p>
            <a:pPr lvl="1"/>
            <a:r>
              <a:rPr lang="en-GB" dirty="0"/>
              <a:t>the child will become more attached to the supporter than the parent</a:t>
            </a:r>
            <a:endParaRPr lang="en-GB" sz="1500" dirty="0"/>
          </a:p>
          <a:p>
            <a:pPr lvl="1"/>
            <a:r>
              <a:rPr lang="en-GB" dirty="0"/>
              <a:t>yes, they’ve made good progress and the child is reaching all its developmental milestones but</a:t>
            </a:r>
          </a:p>
          <a:p>
            <a:pPr lvl="1"/>
            <a:endParaRPr lang="en-GB" sz="1500" dirty="0"/>
          </a:p>
          <a:p>
            <a:pPr lvl="2"/>
            <a:r>
              <a:rPr lang="en-GB" dirty="0"/>
              <a:t>that’s with support …</a:t>
            </a:r>
            <a:endParaRPr lang="en-GB" sz="1200" dirty="0"/>
          </a:p>
          <a:p>
            <a:pPr lvl="2"/>
            <a:r>
              <a:rPr lang="en-GB" dirty="0"/>
              <a:t>who knows if they will maintain that progress …</a:t>
            </a:r>
            <a:endParaRPr lang="en-GB" sz="1200" dirty="0"/>
          </a:p>
          <a:p>
            <a:pPr lvl="2"/>
            <a:r>
              <a:rPr lang="en-GB" dirty="0"/>
              <a:t>the child’s needs will change and they won’t be able to manage …</a:t>
            </a:r>
            <a:endParaRPr lang="en-GB" sz="1200" dirty="0"/>
          </a:p>
          <a:p>
            <a:endParaRPr lang="en-GB" sz="1800" dirty="0"/>
          </a:p>
          <a:p>
            <a:endParaRPr lang="en-GB" dirty="0"/>
          </a:p>
        </p:txBody>
      </p:sp>
      <p:pic>
        <p:nvPicPr>
          <p:cNvPr id="5" name="Picture 2" descr="U:\nfrc\projects\WTWPN Phase 3\photos\WTWPN website pics 0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983" y="489471"/>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168068599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t>WTPN contacts</a:t>
            </a:r>
          </a:p>
        </p:txBody>
      </p:sp>
      <p:sp>
        <p:nvSpPr>
          <p:cNvPr id="3" name="Content Placeholder 2"/>
          <p:cNvSpPr>
            <a:spLocks noGrp="1"/>
          </p:cNvSpPr>
          <p:nvPr>
            <p:ph idx="1"/>
          </p:nvPr>
        </p:nvSpPr>
        <p:spPr/>
        <p:txBody>
          <a:bodyPr>
            <a:normAutofit/>
          </a:bodyPr>
          <a:lstStyle/>
          <a:p>
            <a:endParaRPr lang="en-GB" dirty="0"/>
          </a:p>
          <a:p>
            <a:pPr marL="0" lvl="0" indent="0">
              <a:buNone/>
            </a:pPr>
            <a:r>
              <a:rPr lang="en-GB" dirty="0">
                <a:hlinkClick r:id="rId2"/>
              </a:rPr>
              <a:t>www.wtpn.co.uk</a:t>
            </a:r>
            <a:endParaRPr lang="en-GB" dirty="0"/>
          </a:p>
          <a:p>
            <a:pPr marL="0" lvl="0" indent="0">
              <a:buNone/>
            </a:pPr>
            <a:endParaRPr lang="en-GB" dirty="0"/>
          </a:p>
          <a:p>
            <a:pPr marL="0" lvl="0" indent="0">
              <a:buNone/>
            </a:pPr>
            <a:endParaRPr lang="en-GB" dirty="0"/>
          </a:p>
          <a:p>
            <a:pPr marL="0" lvl="0" indent="0">
              <a:buNone/>
            </a:pPr>
            <a:r>
              <a:rPr lang="en-GB" dirty="0">
                <a:hlinkClick r:id="rId3"/>
              </a:rPr>
              <a:t>Beth.Tarleton@bris.ac.uk</a:t>
            </a:r>
            <a:r>
              <a:rPr lang="en-GB" dirty="0"/>
              <a:t> – WTPN co-ordinator and researcher</a:t>
            </a:r>
          </a:p>
          <a:p>
            <a:pPr marL="0" lvl="0" indent="0">
              <a:buNone/>
            </a:pPr>
            <a:endParaRPr lang="en-GB" dirty="0"/>
          </a:p>
          <a:p>
            <a:pPr marL="0" lvl="0" indent="0">
              <a:buNone/>
            </a:pPr>
            <a:r>
              <a:rPr lang="en-GB" dirty="0">
                <a:hlinkClick r:id="rId4"/>
              </a:rPr>
              <a:t>Nadine.Tilbury@bris.ac.uk</a:t>
            </a:r>
            <a:r>
              <a:rPr lang="en-GB" dirty="0"/>
              <a:t>  – WTPN Policy Officer</a:t>
            </a:r>
          </a:p>
          <a:p>
            <a:pPr marL="0" lvl="0" indent="0">
              <a:buNone/>
            </a:pPr>
            <a:endParaRPr lang="en-GB" dirty="0"/>
          </a:p>
          <a:p>
            <a:pPr marL="0" lvl="0" indent="0">
              <a:buNone/>
            </a:pPr>
            <a:endParaRPr lang="en-GB" dirty="0"/>
          </a:p>
          <a:p>
            <a:pPr marL="0" lvl="0" indent="0">
              <a:buNone/>
            </a:pPr>
            <a:endParaRPr lang="en-GB" dirty="0"/>
          </a:p>
        </p:txBody>
      </p:sp>
      <p:pic>
        <p:nvPicPr>
          <p:cNvPr id="5" name="Picture 2" descr="U:\nfrc\projects\WTWPN Phase 3\photos\WTWPN website pics 016.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3374" y="468365"/>
            <a:ext cx="923255" cy="75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5"/>
          <p:cNvSpPr>
            <a:spLocks noGrp="1"/>
          </p:cNvSpPr>
          <p:nvPr>
            <p:ph type="ftr" sz="quarter" idx="11"/>
          </p:nvPr>
        </p:nvSpPr>
        <p:spPr/>
        <p:txBody>
          <a:bodyPr/>
          <a:lstStyle/>
          <a:p>
            <a:pPr defTabSz="685800">
              <a:buClrTx/>
            </a:pPr>
            <a:r>
              <a:rPr lang="en-US" kern="1200">
                <a:solidFill>
                  <a:prstClr val="black">
                    <a:tint val="75000"/>
                  </a:prstClr>
                </a:solidFill>
                <a:latin typeface="Calibri"/>
                <a:ea typeface="+mn-ea"/>
                <a:cs typeface="+mn-cs"/>
              </a:rPr>
              <a:t>WTPN  June/July 2018</a:t>
            </a:r>
          </a:p>
        </p:txBody>
      </p:sp>
    </p:spTree>
    <p:extLst>
      <p:ext uri="{BB962C8B-B14F-4D97-AF65-F5344CB8AC3E}">
        <p14:creationId xmlns:p14="http://schemas.microsoft.com/office/powerpoint/2010/main" val="3884920685"/>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16469</TotalTime>
  <Words>8133</Words>
  <Application>Microsoft Office PowerPoint</Application>
  <PresentationFormat>On-screen Show (4:3)</PresentationFormat>
  <Paragraphs>838</Paragraphs>
  <Slides>95</Slides>
  <Notes>48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95</vt:i4>
      </vt:variant>
    </vt:vector>
  </HeadingPairs>
  <TitlesOfParts>
    <vt:vector size="102" baseType="lpstr">
      <vt:lpstr>Arial</vt:lpstr>
      <vt:lpstr>Calibri</vt:lpstr>
      <vt:lpstr>Cambria</vt:lpstr>
      <vt:lpstr>Courier New</vt:lpstr>
      <vt:lpstr>Wingdings</vt:lpstr>
      <vt:lpstr>Office Theme</vt:lpstr>
      <vt:lpstr>1_Office Theme</vt:lpstr>
      <vt:lpstr>Working Together  with Parents Network (WTPN)</vt:lpstr>
      <vt:lpstr>Parents with a learning disability  or a learning difficulty?</vt:lpstr>
      <vt:lpstr>Parents with learning difficulties: Research and interventions </vt:lpstr>
      <vt:lpstr>Family situations</vt:lpstr>
      <vt:lpstr>Outcomes for children</vt:lpstr>
      <vt:lpstr>Outcomes for children</vt:lpstr>
      <vt:lpstr>PowerPoint Presentation</vt:lpstr>
      <vt:lpstr>Support for parenting</vt:lpstr>
      <vt:lpstr>Scotland is leading the way</vt:lpstr>
      <vt:lpstr>Links  for Scottish resources</vt:lpstr>
      <vt:lpstr>Research and interventions in England</vt:lpstr>
      <vt:lpstr>PowerPoint Presentation</vt:lpstr>
      <vt:lpstr>Cost savings from interventions?</vt:lpstr>
      <vt:lpstr>PowerPoint Presentation</vt:lpstr>
      <vt:lpstr> New ways of thinking about professional practice with parents with learning difficulties where there are concerns about child neglect.</vt:lpstr>
      <vt:lpstr>Working with parents with learning difficulties - a focus on  ‘successful’ practices</vt:lpstr>
      <vt:lpstr>Method</vt:lpstr>
      <vt:lpstr>Details of mothers</vt:lpstr>
      <vt:lpstr>Concerns about the welfare of the child</vt:lpstr>
      <vt:lpstr>Adults involved with family</vt:lpstr>
      <vt:lpstr>Differing relationships with Child’s social worker</vt:lpstr>
      <vt:lpstr>PowerPoint Presentation</vt:lpstr>
      <vt:lpstr>PowerPoint Presentation</vt:lpstr>
      <vt:lpstr>Changing relationships with the child’s social worker</vt:lpstr>
      <vt:lpstr>PowerPoint Presentation</vt:lpstr>
      <vt:lpstr>Positive relationship with at least 1 professional </vt:lpstr>
      <vt:lpstr>PowerPoint Presentation</vt:lpstr>
      <vt:lpstr>Practical approach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6 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Links</vt:lpstr>
      <vt:lpstr>PowerPoint Presentation</vt:lpstr>
      <vt:lpstr>PowerPoint Presentation</vt:lpstr>
      <vt:lpstr> Re EV (A Child)(No 2)(Scotland)</vt:lpstr>
      <vt:lpstr>PowerPoint Presentation</vt:lpstr>
      <vt:lpstr>Key legal issues</vt:lpstr>
      <vt:lpstr>The legal context </vt:lpstr>
      <vt:lpstr>S.149 Equality Act 2010 -  Public Sector Equality Duty</vt:lpstr>
      <vt:lpstr>Duty to reduce the need  for care or supervision orders</vt:lpstr>
      <vt:lpstr>Good Practice Guidance on working with parents with a learning disability (2007/2016)</vt:lpstr>
      <vt:lpstr>Joint Committee on  Human Rights Seventh Report</vt:lpstr>
      <vt:lpstr>London Borough of Hackney  v Williams &amp; Anor [2017]  </vt:lpstr>
      <vt:lpstr>Kent County Council v A Mother [2011]</vt:lpstr>
      <vt:lpstr> Medway Council  v A and Others [2015] </vt:lpstr>
      <vt:lpstr>Applying the GPG principles</vt:lpstr>
      <vt:lpstr> GPG principles absent </vt:lpstr>
      <vt:lpstr> Re Y [2017] Bridging the gap </vt:lpstr>
      <vt:lpstr> Re Y - Bridging the gap (cont) </vt:lpstr>
      <vt:lpstr>Re T (A Child) [2018]</vt:lpstr>
      <vt:lpstr> A Local Authority v G  [2017] (cont) </vt:lpstr>
      <vt:lpstr>President’s Guidance  10 April 2018</vt:lpstr>
      <vt:lpstr>Children and Families Act 2014</vt:lpstr>
      <vt:lpstr>HB v PB [2013]</vt:lpstr>
      <vt:lpstr>Expert Reports</vt:lpstr>
      <vt:lpstr>Assessments</vt:lpstr>
      <vt:lpstr> WTPN Assessment guidance www.wtpn.co.uk </vt:lpstr>
      <vt:lpstr> Guiding principles include </vt:lpstr>
      <vt:lpstr>Invalid assessments</vt:lpstr>
      <vt:lpstr>Appropriate legal assistance</vt:lpstr>
      <vt:lpstr>Areas for scrutiny / challenge</vt:lpstr>
      <vt:lpstr>Speculation not facts /  identifying risk but not options </vt:lpstr>
      <vt:lpstr>WTPN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ways of thinking about professional practice with parents with learning difficulties where there are concerns about child neglect.</dc:title>
  <dc:creator>Beth Tarleton</dc:creator>
  <cp:lastModifiedBy>Angela Torrington</cp:lastModifiedBy>
  <cp:revision>43</cp:revision>
  <cp:lastPrinted>2018-06-20T11:17:02Z</cp:lastPrinted>
  <dcterms:modified xsi:type="dcterms:W3CDTF">2018-11-07T15:53:20Z</dcterms:modified>
</cp:coreProperties>
</file>